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75" r:id="rId2"/>
    <p:sldId id="257" r:id="rId3"/>
    <p:sldId id="260" r:id="rId4"/>
    <p:sldId id="262" r:id="rId5"/>
    <p:sldId id="263" r:id="rId6"/>
    <p:sldId id="264" r:id="rId7"/>
    <p:sldId id="278" r:id="rId8"/>
    <p:sldId id="284" r:id="rId9"/>
    <p:sldId id="258" r:id="rId10"/>
    <p:sldId id="259" r:id="rId11"/>
    <p:sldId id="261" r:id="rId12"/>
    <p:sldId id="281" r:id="rId13"/>
    <p:sldId id="282" r:id="rId14"/>
    <p:sldId id="283" r:id="rId15"/>
    <p:sldId id="265" r:id="rId16"/>
    <p:sldId id="266" r:id="rId17"/>
    <p:sldId id="267" r:id="rId18"/>
    <p:sldId id="274" r:id="rId19"/>
    <p:sldId id="279"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52" autoAdjust="0"/>
  </p:normalViewPr>
  <p:slideViewPr>
    <p:cSldViewPr>
      <p:cViewPr varScale="1">
        <p:scale>
          <a:sx n="86" d="100"/>
          <a:sy n="86" d="100"/>
        </p:scale>
        <p:origin x="17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477A06F-2E7F-4AC3-BFB2-24DFD1FB19CB}" type="datetimeFigureOut">
              <a:rPr lang="en-US" smtClean="0"/>
              <a:t>5/14/2019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6F898AD-BE9C-4026-8AAC-1C70C8D7CDFF}" type="slidenum">
              <a:rPr lang="en-US" smtClean="0"/>
              <a:t>‹#›</a:t>
            </a:fld>
            <a:endParaRPr lang="en-US"/>
          </a:p>
        </p:txBody>
      </p:sp>
    </p:spTree>
    <p:extLst>
      <p:ext uri="{BB962C8B-B14F-4D97-AF65-F5344CB8AC3E}">
        <p14:creationId xmlns:p14="http://schemas.microsoft.com/office/powerpoint/2010/main" val="244969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evening.</a:t>
            </a:r>
          </a:p>
          <a:p>
            <a:r>
              <a:rPr lang="en-US" dirty="0" smtClean="0"/>
              <a:t>This is an application for a conditional use</a:t>
            </a:r>
            <a:r>
              <a:rPr lang="en-US" baseline="0" dirty="0" smtClean="0"/>
              <a:t> for applicant Grassy Key Resort Group, LLC, agent is Lesley Rhyne</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a:t>
            </a:fld>
            <a:endParaRPr lang="en-US"/>
          </a:p>
        </p:txBody>
      </p:sp>
    </p:spTree>
    <p:extLst>
      <p:ext uri="{BB962C8B-B14F-4D97-AF65-F5344CB8AC3E}">
        <p14:creationId xmlns:p14="http://schemas.microsoft.com/office/powerpoint/2010/main" val="1428973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proposed</a:t>
            </a:r>
            <a:r>
              <a:rPr lang="en-US" baseline="0" dirty="0" smtClean="0"/>
              <a:t> project is to redevelop the site, transferring ten units from Bonefish to this project, leaving the remaining five transient units at Bonefish to be converted into RV units.</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10</a:t>
            </a:fld>
            <a:endParaRPr lang="en-US"/>
          </a:p>
        </p:txBody>
      </p:sp>
    </p:spTree>
    <p:extLst>
      <p:ext uri="{BB962C8B-B14F-4D97-AF65-F5344CB8AC3E}">
        <p14:creationId xmlns:p14="http://schemas.microsoft.com/office/powerpoint/2010/main" val="360567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proposed site plan</a:t>
            </a:r>
            <a:r>
              <a:rPr lang="en-US" baseline="0" dirty="0" smtClean="0"/>
              <a:t> </a:t>
            </a:r>
            <a:r>
              <a:rPr lang="en-US" baseline="0" dirty="0" err="1" smtClean="0"/>
              <a:t>overlayed</a:t>
            </a:r>
            <a:r>
              <a:rPr lang="en-US" baseline="0" dirty="0" smtClean="0"/>
              <a:t> with our most recent aerial.</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11</a:t>
            </a:fld>
            <a:endParaRPr lang="en-US"/>
          </a:p>
        </p:txBody>
      </p:sp>
    </p:spTree>
    <p:extLst>
      <p:ext uri="{BB962C8B-B14F-4D97-AF65-F5344CB8AC3E}">
        <p14:creationId xmlns:p14="http://schemas.microsoft.com/office/powerpoint/2010/main" val="80294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image of the proposed </a:t>
            </a:r>
            <a:r>
              <a:rPr lang="en-US" baseline="0" dirty="0" smtClean="0"/>
              <a:t>site plan</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12</a:t>
            </a:fld>
            <a:endParaRPr lang="en-US"/>
          </a:p>
        </p:txBody>
      </p:sp>
    </p:spTree>
    <p:extLst>
      <p:ext uri="{BB962C8B-B14F-4D97-AF65-F5344CB8AC3E}">
        <p14:creationId xmlns:p14="http://schemas.microsoft.com/office/powerpoint/2010/main" val="170540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t>
            </a:r>
            <a:r>
              <a:rPr lang="en-US" dirty="0" smtClean="0"/>
              <a:t>the interior</a:t>
            </a:r>
            <a:r>
              <a:rPr lang="en-US" baseline="0" dirty="0" smtClean="0"/>
              <a:t> detail of the resort units.</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13</a:t>
            </a:fld>
            <a:endParaRPr lang="en-US"/>
          </a:p>
        </p:txBody>
      </p:sp>
    </p:spTree>
    <p:extLst>
      <p:ext uri="{BB962C8B-B14F-4D97-AF65-F5344CB8AC3E}">
        <p14:creationId xmlns:p14="http://schemas.microsoft.com/office/powerpoint/2010/main" val="279537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a:t>
            </a:r>
            <a:r>
              <a:rPr lang="en-US" baseline="0" dirty="0" smtClean="0"/>
              <a:t> the project is proposed to look.</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14</a:t>
            </a:fld>
            <a:endParaRPr lang="en-US"/>
          </a:p>
        </p:txBody>
      </p:sp>
    </p:spTree>
    <p:extLst>
      <p:ext uri="{BB962C8B-B14F-4D97-AF65-F5344CB8AC3E}">
        <p14:creationId xmlns:p14="http://schemas.microsoft.com/office/powerpoint/2010/main" val="108040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endParaRPr lang="en-US" dirty="0"/>
          </a:p>
          <a:p>
            <a:r>
              <a:rPr lang="en-US" sz="1200" kern="1200" dirty="0" smtClean="0">
                <a:solidFill>
                  <a:schemeClr val="tx1"/>
                </a:solidFill>
                <a:effectLst/>
                <a:latin typeface="+mn-lt"/>
                <a:ea typeface="+mn-ea"/>
                <a:cs typeface="+mn-cs"/>
              </a:rPr>
              <a:t>Modified connection to the City Wastewater Utility will be required</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15</a:t>
            </a:fld>
            <a:endParaRPr lang="en-US"/>
          </a:p>
        </p:txBody>
      </p:sp>
    </p:spTree>
    <p:extLst>
      <p:ext uri="{BB962C8B-B14F-4D97-AF65-F5344CB8AC3E}">
        <p14:creationId xmlns:p14="http://schemas.microsoft.com/office/powerpoint/2010/main" val="310538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The </a:t>
            </a:r>
            <a:r>
              <a:rPr lang="en-US" dirty="0"/>
              <a:t>project as proposed is in compliance, it is compatible with surrounding uses, and it is expected to improve the site.</a:t>
            </a:r>
          </a:p>
          <a:p>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16</a:t>
            </a:fld>
            <a:endParaRPr lang="en-US"/>
          </a:p>
        </p:txBody>
      </p:sp>
    </p:spTree>
    <p:extLst>
      <p:ext uri="{BB962C8B-B14F-4D97-AF65-F5344CB8AC3E}">
        <p14:creationId xmlns:p14="http://schemas.microsoft.com/office/powerpoint/2010/main" val="363488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a:t>
            </a:r>
            <a:r>
              <a:rPr lang="en-US" baseline="0" dirty="0" smtClean="0"/>
              <a:t> staff recommends approval of the project known as Serenity Cove.</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17</a:t>
            </a:fld>
            <a:endParaRPr lang="en-US"/>
          </a:p>
        </p:txBody>
      </p:sp>
    </p:spTree>
    <p:extLst>
      <p:ext uri="{BB962C8B-B14F-4D97-AF65-F5344CB8AC3E}">
        <p14:creationId xmlns:p14="http://schemas.microsoft.com/office/powerpoint/2010/main" val="295357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are conditions</a:t>
            </a:r>
            <a:r>
              <a:rPr lang="en-US" baseline="0" dirty="0" smtClean="0"/>
              <a:t> of approval.</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should be reiterated that the redevelopment area is not within the turtle nesting beach, however, lots that are must comply with the threatened and endangered species requirements, mostly the added buffer of 50’.</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18</a:t>
            </a:fld>
            <a:endParaRPr lang="en-US"/>
          </a:p>
        </p:txBody>
      </p:sp>
    </p:spTree>
    <p:extLst>
      <p:ext uri="{BB962C8B-B14F-4D97-AF65-F5344CB8AC3E}">
        <p14:creationId xmlns:p14="http://schemas.microsoft.com/office/powerpoint/2010/main" val="3843313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Additionally,</a:t>
            </a:r>
            <a:r>
              <a:rPr lang="en-US" baseline="0" dirty="0" smtClean="0"/>
              <a:t> a</a:t>
            </a:r>
            <a:r>
              <a:rPr lang="en-US" sz="1200" kern="1200" dirty="0" smtClean="0">
                <a:solidFill>
                  <a:schemeClr val="tx1"/>
                </a:solidFill>
                <a:effectLst/>
                <a:latin typeface="+mn-lt"/>
                <a:ea typeface="+mn-ea"/>
                <a:cs typeface="+mn-cs"/>
              </a:rPr>
              <a:t>ll hotel or motels shall provide on- or off-site employee housing living space in an amount equal to a minimum of 20 percent (as may be adjusted from time to time by Council policy to reflect economic conditions) of the approved floor area in guest units;</a:t>
            </a:r>
          </a:p>
          <a:p>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19</a:t>
            </a:fld>
            <a:endParaRPr lang="en-US"/>
          </a:p>
        </p:txBody>
      </p:sp>
    </p:spTree>
    <p:extLst>
      <p:ext uri="{BB962C8B-B14F-4D97-AF65-F5344CB8AC3E}">
        <p14:creationId xmlns:p14="http://schemas.microsoft.com/office/powerpoint/2010/main" val="356726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is the formerly</a:t>
            </a:r>
            <a:r>
              <a:rPr lang="en-US" baseline="0" dirty="0" smtClean="0"/>
              <a:t> the location of Casa Del Sol Resort and Yellowtail Inn. The nearest MM is 58.</a:t>
            </a:r>
          </a:p>
          <a:p>
            <a:r>
              <a:rPr lang="en-US" baseline="0" dirty="0" smtClean="0"/>
              <a:t>The applicant is requesting a CU for and DA for Hotel/Motel/Resort.</a:t>
            </a:r>
          </a:p>
          <a:p>
            <a:r>
              <a:rPr lang="en-US" baseline="0" dirty="0" smtClean="0"/>
              <a:t>The total area is approximately 2 and a quarter acres.</a:t>
            </a:r>
          </a:p>
        </p:txBody>
      </p:sp>
      <p:sp>
        <p:nvSpPr>
          <p:cNvPr id="4" name="Slide Number Placeholder 3"/>
          <p:cNvSpPr>
            <a:spLocks noGrp="1"/>
          </p:cNvSpPr>
          <p:nvPr>
            <p:ph type="sldNum" sz="quarter" idx="10"/>
          </p:nvPr>
        </p:nvSpPr>
        <p:spPr/>
        <p:txBody>
          <a:bodyPr/>
          <a:lstStyle/>
          <a:p>
            <a:fld id="{86F898AD-BE9C-4026-8AAC-1C70C8D7CDFF}" type="slidenum">
              <a:rPr lang="en-US" smtClean="0"/>
              <a:t>2</a:t>
            </a:fld>
            <a:endParaRPr lang="en-US"/>
          </a:p>
        </p:txBody>
      </p:sp>
    </p:spTree>
    <p:extLst>
      <p:ext uri="{BB962C8B-B14F-4D97-AF65-F5344CB8AC3E}">
        <p14:creationId xmlns:p14="http://schemas.microsoft.com/office/powerpoint/2010/main" val="131568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location of the three contiguous parcels</a:t>
            </a:r>
          </a:p>
          <a:p>
            <a:pPr rtl="0" eaLnBrk="1" fontAlgn="ctr" latinLnBrk="0" hangingPunct="1"/>
            <a:endParaRPr lang="en-US" dirty="0"/>
          </a:p>
          <a:p>
            <a:pPr rtl="0" eaLnBrk="1" fontAlgn="ctr" latinLnBrk="0" hangingPunct="1"/>
            <a:r>
              <a:rPr lang="en-US" b="1" dirty="0" smtClean="0"/>
              <a:t>To the North – Conservation Native</a:t>
            </a:r>
            <a:r>
              <a:rPr lang="en-US" b="1" baseline="0" dirty="0" smtClean="0"/>
              <a:t> areas and Conservation Residential -- </a:t>
            </a:r>
            <a:r>
              <a:rPr lang="en-US" b="1" dirty="0" err="1" smtClean="0"/>
              <a:t>Crains</a:t>
            </a:r>
            <a:r>
              <a:rPr lang="en-US" b="1" baseline="0" dirty="0" smtClean="0"/>
              <a:t> Subdivision</a:t>
            </a:r>
          </a:p>
          <a:p>
            <a:pPr rtl="0" eaLnBrk="1" fontAlgn="ctr" latinLnBrk="0" hangingPunct="1"/>
            <a:endParaRPr lang="en-US" b="1" baseline="0" dirty="0" smtClean="0"/>
          </a:p>
          <a:p>
            <a:pPr marL="0" marR="0" lvl="0" indent="0" algn="l" defTabSz="914400" rtl="0" eaLnBrk="1" fontAlgn="ctr" latinLnBrk="0" hangingPunct="1">
              <a:lnSpc>
                <a:spcPct val="100000"/>
              </a:lnSpc>
              <a:spcBef>
                <a:spcPts val="0"/>
              </a:spcBef>
              <a:spcAft>
                <a:spcPts val="0"/>
              </a:spcAft>
              <a:buClrTx/>
              <a:buSzTx/>
              <a:buFontTx/>
              <a:buNone/>
              <a:tabLst/>
              <a:defRPr/>
            </a:pPr>
            <a:r>
              <a:rPr lang="en-US" b="1" dirty="0" smtClean="0"/>
              <a:t>South – Oceanside</a:t>
            </a:r>
          </a:p>
          <a:p>
            <a:pPr rtl="0" eaLnBrk="1" fontAlgn="ctr" latinLnBrk="0" hangingPunct="1"/>
            <a:endParaRPr lang="en-US" b="1" baseline="0" dirty="0" smtClean="0"/>
          </a:p>
          <a:p>
            <a:pPr rtl="0" eaLnBrk="1" fontAlgn="ctr" latinLnBrk="0" hangingPunct="1"/>
            <a:r>
              <a:rPr lang="en-US" b="1" dirty="0" smtClean="0"/>
              <a:t>East and West – Mixed</a:t>
            </a:r>
            <a:r>
              <a:rPr lang="en-US" b="1" baseline="0" dirty="0" smtClean="0"/>
              <a:t> uses and Residential Medium zones – </a:t>
            </a:r>
          </a:p>
          <a:p>
            <a:pPr rtl="0" eaLnBrk="1" fontAlgn="ctr" latinLnBrk="0" hangingPunct="1"/>
            <a:r>
              <a:rPr lang="en-US" b="1" baseline="0" dirty="0" smtClean="0"/>
              <a:t>	east - </a:t>
            </a:r>
            <a:r>
              <a:rPr lang="en-US" b="1" dirty="0" smtClean="0"/>
              <a:t>Residential homes and vacant lots</a:t>
            </a:r>
          </a:p>
          <a:p>
            <a:pPr marL="0" marR="0" lvl="0" indent="0" algn="l" defTabSz="914400" rtl="0" eaLnBrk="1" fontAlgn="ctr" latinLnBrk="0" hangingPunct="1">
              <a:lnSpc>
                <a:spcPct val="100000"/>
              </a:lnSpc>
              <a:spcBef>
                <a:spcPts val="0"/>
              </a:spcBef>
              <a:spcAft>
                <a:spcPts val="0"/>
              </a:spcAft>
              <a:buClrTx/>
              <a:buSzTx/>
              <a:buFontTx/>
              <a:buNone/>
              <a:tabLst/>
              <a:defRPr/>
            </a:pPr>
            <a:r>
              <a:rPr lang="en-US" b="1" dirty="0" smtClean="0"/>
              <a:t>	west - </a:t>
            </a:r>
            <a:r>
              <a:rPr lang="en-US" b="1" baseline="0" dirty="0" smtClean="0"/>
              <a:t>Hideaway Café, White Sands Inn, and Rainbow Bend</a:t>
            </a:r>
            <a:endParaRPr lang="en-US" dirty="0" smtClean="0"/>
          </a:p>
          <a:p>
            <a:pPr rtl="0" eaLnBrk="1" fontAlgn="ctr" latinLnBrk="0" hangingPunct="1"/>
            <a:endParaRPr lang="en-US" b="1" dirty="0" smtClean="0"/>
          </a:p>
        </p:txBody>
      </p:sp>
      <p:sp>
        <p:nvSpPr>
          <p:cNvPr id="4" name="Slide Number Placeholder 3"/>
          <p:cNvSpPr>
            <a:spLocks noGrp="1"/>
          </p:cNvSpPr>
          <p:nvPr>
            <p:ph type="sldNum" sz="quarter" idx="10"/>
          </p:nvPr>
        </p:nvSpPr>
        <p:spPr/>
        <p:txBody>
          <a:bodyPr/>
          <a:lstStyle/>
          <a:p>
            <a:fld id="{86F898AD-BE9C-4026-8AAC-1C70C8D7CDFF}" type="slidenum">
              <a:rPr lang="en-US" smtClean="0"/>
              <a:t>3</a:t>
            </a:fld>
            <a:endParaRPr lang="en-US"/>
          </a:p>
        </p:txBody>
      </p:sp>
    </p:spTree>
    <p:extLst>
      <p:ext uri="{BB962C8B-B14F-4D97-AF65-F5344CB8AC3E}">
        <p14:creationId xmlns:p14="http://schemas.microsoft.com/office/powerpoint/2010/main" val="248371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future land use designation is Mixed Use-Commercial</a:t>
            </a:r>
          </a:p>
          <a:p>
            <a:r>
              <a:rPr lang="en-US" baseline="0" dirty="0" smtClean="0"/>
              <a:t>The current zone designation is Mixed Use</a:t>
            </a:r>
          </a:p>
          <a:p>
            <a:r>
              <a:rPr lang="en-US" dirty="0"/>
              <a:t>The project is compatible with surrounding uses</a:t>
            </a:r>
          </a:p>
        </p:txBody>
      </p:sp>
      <p:sp>
        <p:nvSpPr>
          <p:cNvPr id="4" name="Slide Number Placeholder 3"/>
          <p:cNvSpPr>
            <a:spLocks noGrp="1"/>
          </p:cNvSpPr>
          <p:nvPr>
            <p:ph type="sldNum" sz="quarter" idx="10"/>
          </p:nvPr>
        </p:nvSpPr>
        <p:spPr/>
        <p:txBody>
          <a:bodyPr/>
          <a:lstStyle/>
          <a:p>
            <a:fld id="{86F898AD-BE9C-4026-8AAC-1C70C8D7CDFF}" type="slidenum">
              <a:rPr lang="en-US" smtClean="0"/>
              <a:t>4</a:t>
            </a:fld>
            <a:endParaRPr lang="en-US"/>
          </a:p>
        </p:txBody>
      </p:sp>
    </p:spTree>
    <p:extLst>
      <p:ext uri="{BB962C8B-B14F-4D97-AF65-F5344CB8AC3E}">
        <p14:creationId xmlns:p14="http://schemas.microsoft.com/office/powerpoint/2010/main" val="280615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map</a:t>
            </a:r>
            <a:r>
              <a:rPr lang="en-US" baseline="0" dirty="0" smtClean="0"/>
              <a:t> showing the FLUM</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5</a:t>
            </a:fld>
            <a:endParaRPr lang="en-US"/>
          </a:p>
        </p:txBody>
      </p:sp>
    </p:spTree>
    <p:extLst>
      <p:ext uri="{BB962C8B-B14F-4D97-AF65-F5344CB8AC3E}">
        <p14:creationId xmlns:p14="http://schemas.microsoft.com/office/powerpoint/2010/main" val="23698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map showing the current zone, MU</a:t>
            </a:r>
          </a:p>
          <a:p>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6</a:t>
            </a:fld>
            <a:endParaRPr lang="en-US"/>
          </a:p>
        </p:txBody>
      </p:sp>
    </p:spTree>
    <p:extLst>
      <p:ext uri="{BB962C8B-B14F-4D97-AF65-F5344CB8AC3E}">
        <p14:creationId xmlns:p14="http://schemas.microsoft.com/office/powerpoint/2010/main" val="157133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a:t>
            </a:r>
            <a:r>
              <a:rPr lang="en-US" baseline="0" dirty="0" smtClean="0"/>
              <a:t> shows that the most of the project will fall under the AE 10 and VE 11 FEMA zones. The VE 15 zone is the location of the existing footprint of the previous dock. </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7</a:t>
            </a:fld>
            <a:endParaRPr lang="en-US"/>
          </a:p>
        </p:txBody>
      </p:sp>
    </p:spTree>
    <p:extLst>
      <p:ext uri="{BB962C8B-B14F-4D97-AF65-F5344CB8AC3E}">
        <p14:creationId xmlns:p14="http://schemas.microsoft.com/office/powerpoint/2010/main" val="389803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a:t>
            </a:r>
            <a:r>
              <a:rPr lang="en-US" baseline="0" dirty="0" smtClean="0"/>
              <a:t> shows that parts of the contiguous parcel falls under the threatened and endangered species habitat. The area for redevelopment is </a:t>
            </a:r>
            <a:r>
              <a:rPr lang="en-US" u="sng" baseline="0" dirty="0" smtClean="0"/>
              <a:t>not</a:t>
            </a:r>
            <a:r>
              <a:rPr lang="en-US" baseline="0" dirty="0" smtClean="0"/>
              <a:t> in the turtle nesting beach area. However, any area within the turtle nesting beach is conditioned to comply with setback requirements. </a:t>
            </a:r>
          </a:p>
        </p:txBody>
      </p:sp>
      <p:sp>
        <p:nvSpPr>
          <p:cNvPr id="4" name="Slide Number Placeholder 3"/>
          <p:cNvSpPr>
            <a:spLocks noGrp="1"/>
          </p:cNvSpPr>
          <p:nvPr>
            <p:ph type="sldNum" sz="quarter" idx="10"/>
          </p:nvPr>
        </p:nvSpPr>
        <p:spPr/>
        <p:txBody>
          <a:bodyPr/>
          <a:lstStyle/>
          <a:p>
            <a:fld id="{86F898AD-BE9C-4026-8AAC-1C70C8D7CDFF}" type="slidenum">
              <a:rPr lang="en-US" smtClean="0"/>
              <a:t>8</a:t>
            </a:fld>
            <a:endParaRPr lang="en-US"/>
          </a:p>
        </p:txBody>
      </p:sp>
    </p:spTree>
    <p:extLst>
      <p:ext uri="{BB962C8B-B14F-4D97-AF65-F5344CB8AC3E}">
        <p14:creationId xmlns:p14="http://schemas.microsoft.com/office/powerpoint/2010/main" val="1175569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site consists of three contiguous parcels, all developed. </a:t>
            </a:r>
          </a:p>
          <a:p>
            <a:endParaRPr lang="en-US" baseline="0" dirty="0" smtClean="0"/>
          </a:p>
          <a:p>
            <a:r>
              <a:rPr lang="en-US" baseline="0" dirty="0" smtClean="0"/>
              <a:t>Formerly the site for Casa del Sol and Yellowtail Inn which are either fully or partially being retrofitted. </a:t>
            </a:r>
            <a:endParaRPr lang="en-US" dirty="0"/>
          </a:p>
        </p:txBody>
      </p:sp>
      <p:sp>
        <p:nvSpPr>
          <p:cNvPr id="4" name="Slide Number Placeholder 3"/>
          <p:cNvSpPr>
            <a:spLocks noGrp="1"/>
          </p:cNvSpPr>
          <p:nvPr>
            <p:ph type="sldNum" sz="quarter" idx="10"/>
          </p:nvPr>
        </p:nvSpPr>
        <p:spPr/>
        <p:txBody>
          <a:bodyPr/>
          <a:lstStyle/>
          <a:p>
            <a:fld id="{86F898AD-BE9C-4026-8AAC-1C70C8D7CDFF}" type="slidenum">
              <a:rPr lang="en-US" smtClean="0"/>
              <a:t>9</a:t>
            </a:fld>
            <a:endParaRPr lang="en-US"/>
          </a:p>
        </p:txBody>
      </p:sp>
    </p:spTree>
    <p:extLst>
      <p:ext uri="{BB962C8B-B14F-4D97-AF65-F5344CB8AC3E}">
        <p14:creationId xmlns:p14="http://schemas.microsoft.com/office/powerpoint/2010/main" val="427283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a:prstGeom prst="rect">
            <a:avLst/>
          </a:prstGeom>
        </p:spPr>
        <p:txBody>
          <a:bodyPr/>
          <a:lstStyle>
            <a:lvl1pPr>
              <a:defRPr sz="1400"/>
            </a:lvl1pPr>
          </a:lstStyle>
          <a:p>
            <a:fld id="{984BB7E2-87B4-4F88-AFA2-9E374C105C3C}" type="datetimeFigureOut">
              <a:rPr lang="en-US" smtClean="0"/>
              <a:pPr/>
              <a:t>5/14/2019</a:t>
            </a:fld>
            <a:endParaRPr lang="en-US"/>
          </a:p>
        </p:txBody>
      </p:sp>
      <p:sp>
        <p:nvSpPr>
          <p:cNvPr id="17" name="Footer Placeholder 16"/>
          <p:cNvSpPr>
            <a:spLocks noGrp="1"/>
          </p:cNvSpPr>
          <p:nvPr>
            <p:ph type="ftr" sz="quarter" idx="11"/>
          </p:nvPr>
        </p:nvSpPr>
        <p:spPr>
          <a:xfrm>
            <a:off x="2898648" y="6355080"/>
            <a:ext cx="3474720" cy="365760"/>
          </a:xfrm>
          <a:prstGeom prst="rect">
            <a:avLst/>
          </a:prstGeom>
        </p:spPr>
        <p:txBody>
          <a:bodyPr/>
          <a:lstStyle/>
          <a:p>
            <a:endParaRPr lang="en-US"/>
          </a:p>
        </p:txBody>
      </p:sp>
      <p:sp>
        <p:nvSpPr>
          <p:cNvPr id="29" name="Slide Number Placeholder 28"/>
          <p:cNvSpPr>
            <a:spLocks noGrp="1"/>
          </p:cNvSpPr>
          <p:nvPr>
            <p:ph type="sldNum" sz="quarter" idx="12"/>
          </p:nvPr>
        </p:nvSpPr>
        <p:spPr>
          <a:xfrm>
            <a:off x="1216152" y="6355080"/>
            <a:ext cx="1219200" cy="365760"/>
          </a:xfrm>
          <a:prstGeom prst="rect">
            <a:avLst/>
          </a:prstGeom>
        </p:spPr>
        <p:txBody>
          <a:bodyPr/>
          <a:lstStyle/>
          <a:p>
            <a:fld id="{482B7316-82BA-4DF7-B216-820B1E0D9B19}"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00800" y="6356350"/>
            <a:ext cx="2289048" cy="365760"/>
          </a:xfrm>
          <a:prstGeom prst="rect">
            <a:avLst/>
          </a:prstGeom>
        </p:spPr>
        <p:txBody>
          <a:bodyPr/>
          <a:lstStyle/>
          <a:p>
            <a:fld id="{984BB7E2-87B4-4F88-AFA2-9E374C105C3C}" type="datetimeFigureOut">
              <a:rPr lang="en-US" smtClean="0"/>
              <a:pPr/>
              <a:t>5/14/2019</a:t>
            </a:fld>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2B7316-82BA-4DF7-B216-820B1E0D9B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00800" y="6356350"/>
            <a:ext cx="2289048" cy="365760"/>
          </a:xfrm>
          <a:prstGeom prst="rect">
            <a:avLst/>
          </a:prstGeom>
        </p:spPr>
        <p:txBody>
          <a:bodyPr/>
          <a:lstStyle/>
          <a:p>
            <a:fld id="{984BB7E2-87B4-4F88-AFA2-9E374C105C3C}" type="datetimeFigureOut">
              <a:rPr lang="en-US" smtClean="0"/>
              <a:pPr/>
              <a:t>5/14/2019</a:t>
            </a:fld>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482B7316-82BA-4DF7-B216-820B1E0D9B19}"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400800" y="6356350"/>
            <a:ext cx="2289048" cy="365760"/>
          </a:xfrm>
          <a:prstGeom prst="rect">
            <a:avLst/>
          </a:prstGeom>
        </p:spPr>
        <p:txBody>
          <a:bodyPr/>
          <a:lstStyle/>
          <a:p>
            <a:fld id="{984BB7E2-87B4-4F88-AFA2-9E374C105C3C}" type="datetimeFigureOut">
              <a:rPr lang="en-US" smtClean="0"/>
              <a:pPr/>
              <a:t>5/14/2019</a:t>
            </a:fld>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lvl1pPr>
              <a:defRPr/>
            </a:lvl1pPr>
          </a:lstStyle>
          <a:p>
            <a:r>
              <a:rPr lang="en-US" dirty="0" smtClean="0"/>
              <a:t>Coconut Cay CU</a:t>
            </a:r>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2"/>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8072" y="152400"/>
            <a:ext cx="974416" cy="974416"/>
          </a:xfrm>
          <a:prstGeom prst="rect">
            <a:avLst/>
          </a:prstGeom>
          <a:noFill/>
          <a:ln>
            <a:noFill/>
          </a:ln>
          <a:effectLst>
            <a:glow>
              <a:schemeClr val="accent1"/>
            </a:glo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a:prstGeom prst="rect">
            <a:avLst/>
          </a:prstGeom>
        </p:spPr>
        <p:txBody>
          <a:bodyPr/>
          <a:lstStyle/>
          <a:p>
            <a:fld id="{984BB7E2-87B4-4F88-AFA2-9E374C105C3C}" type="datetimeFigureOut">
              <a:rPr lang="en-US" smtClean="0"/>
              <a:pPr/>
              <a:t>5/14/2019</a:t>
            </a:fld>
            <a:endParaRPr lang="en-US"/>
          </a:p>
        </p:txBody>
      </p:sp>
      <p:sp>
        <p:nvSpPr>
          <p:cNvPr id="5" name="Footer Placeholder 4"/>
          <p:cNvSpPr>
            <a:spLocks noGrp="1"/>
          </p:cNvSpPr>
          <p:nvPr>
            <p:ph type="ftr" sz="quarter" idx="11"/>
          </p:nvPr>
        </p:nvSpPr>
        <p:spPr>
          <a:xfrm>
            <a:off x="2898648" y="6355080"/>
            <a:ext cx="347472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1069848" y="6355080"/>
            <a:ext cx="1520952" cy="365760"/>
          </a:xfrm>
          <a:prstGeom prst="rect">
            <a:avLst/>
          </a:prstGeom>
        </p:spPr>
        <p:txBody>
          <a:bodyPr/>
          <a:lstStyle/>
          <a:p>
            <a:fld id="{482B7316-82BA-4DF7-B216-820B1E0D9B19}"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400800" y="6356350"/>
            <a:ext cx="2289048" cy="365760"/>
          </a:xfrm>
          <a:prstGeom prst="rect">
            <a:avLst/>
          </a:prstGeom>
        </p:spPr>
        <p:txBody>
          <a:bodyPr/>
          <a:lstStyle/>
          <a:p>
            <a:fld id="{984BB7E2-87B4-4F88-AFA2-9E374C105C3C}" type="datetimeFigureOut">
              <a:rPr lang="en-US" smtClean="0"/>
              <a:pPr/>
              <a:t>5/14/2019</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Coconut Cay CU</a:t>
            </a: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2050" name="Picture 2"/>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8072" y="152400"/>
            <a:ext cx="974416" cy="974416"/>
          </a:xfrm>
          <a:prstGeom prst="rect">
            <a:avLst/>
          </a:prstGeom>
          <a:noFill/>
          <a:ln>
            <a:noFill/>
          </a:ln>
          <a:effectLst>
            <a:glow>
              <a:schemeClr val="accent1"/>
            </a:glo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6400800" y="6356350"/>
            <a:ext cx="2289048" cy="365760"/>
          </a:xfrm>
          <a:prstGeom prst="rect">
            <a:avLst/>
          </a:prstGeom>
        </p:spPr>
        <p:txBody>
          <a:bodyPr/>
          <a:lstStyle/>
          <a:p>
            <a:fld id="{984BB7E2-87B4-4F88-AFA2-9E374C105C3C}" type="datetimeFigureOut">
              <a:rPr lang="en-US" smtClean="0"/>
              <a:pPr/>
              <a:t>5/14/2019</a:t>
            </a:fld>
            <a:endParaRPr lang="en-US"/>
          </a:p>
        </p:txBody>
      </p:sp>
      <p:sp>
        <p:nvSpPr>
          <p:cNvPr id="8" name="Footer Placeholder 7"/>
          <p:cNvSpPr>
            <a:spLocks noGrp="1"/>
          </p:cNvSpPr>
          <p:nvPr>
            <p:ph type="ftr" sz="quarter" idx="11"/>
          </p:nvPr>
        </p:nvSpPr>
        <p:spPr>
          <a:xfrm>
            <a:off x="2898648" y="6356350"/>
            <a:ext cx="3505200"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612648" y="6356350"/>
            <a:ext cx="1981200" cy="36576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Coconut Cay CU</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2"/>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8072" y="152400"/>
            <a:ext cx="974416" cy="974416"/>
          </a:xfrm>
          <a:prstGeom prst="rect">
            <a:avLst/>
          </a:prstGeom>
          <a:noFill/>
          <a:ln>
            <a:noFill/>
          </a:ln>
          <a:effectLst>
            <a:glow>
              <a:schemeClr val="accent1"/>
            </a:glo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400800" y="6356350"/>
            <a:ext cx="2289048" cy="365760"/>
          </a:xfrm>
          <a:prstGeom prst="rect">
            <a:avLst/>
          </a:prstGeom>
        </p:spPr>
        <p:txBody>
          <a:bodyPr/>
          <a:lstStyle/>
          <a:p>
            <a:fld id="{984BB7E2-87B4-4F88-AFA2-9E374C105C3C}" type="datetimeFigureOut">
              <a:rPr lang="en-US" smtClean="0"/>
              <a:pPr/>
              <a:t>5/14/2019</a:t>
            </a:fld>
            <a:endParaRPr lang="en-US"/>
          </a:p>
        </p:txBody>
      </p:sp>
      <p:sp>
        <p:nvSpPr>
          <p:cNvPr id="4" name="Footer Placeholder 3"/>
          <p:cNvSpPr>
            <a:spLocks noGrp="1"/>
          </p:cNvSpPr>
          <p:nvPr>
            <p:ph type="ftr" sz="quarter" idx="11"/>
          </p:nvPr>
        </p:nvSpPr>
        <p:spPr>
          <a:xfrm>
            <a:off x="2898648" y="6356350"/>
            <a:ext cx="3505200" cy="365760"/>
          </a:xfrm>
          <a:prstGeom prst="rect">
            <a:avLst/>
          </a:prstGeom>
        </p:spPr>
        <p:txBody>
          <a:bodyPr/>
          <a:lstStyle/>
          <a:p>
            <a:endParaRPr lang="en-US"/>
          </a:p>
        </p:txBody>
      </p:sp>
      <p:sp>
        <p:nvSpPr>
          <p:cNvPr id="5" name="Slide Number Placeholder 4"/>
          <p:cNvSpPr>
            <a:spLocks noGrp="1"/>
          </p:cNvSpPr>
          <p:nvPr>
            <p:ph type="sldNum" sz="quarter" idx="12"/>
          </p:nvPr>
        </p:nvSpPr>
        <p:spPr>
          <a:xfrm>
            <a:off x="612648" y="6356350"/>
            <a:ext cx="1981200" cy="36576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Coconut Cay CU</a:t>
            </a: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Picture 2"/>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8072" y="152400"/>
            <a:ext cx="974416" cy="974416"/>
          </a:xfrm>
          <a:prstGeom prst="rect">
            <a:avLst/>
          </a:prstGeom>
          <a:noFill/>
          <a:ln>
            <a:noFill/>
          </a:ln>
          <a:effectLst>
            <a:glow>
              <a:schemeClr val="accent1"/>
            </a:glo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0" y="6356350"/>
            <a:ext cx="2289048" cy="365760"/>
          </a:xfrm>
          <a:prstGeom prst="rect">
            <a:avLst/>
          </a:prstGeom>
        </p:spPr>
        <p:txBody>
          <a:bodyPr/>
          <a:lstStyle/>
          <a:p>
            <a:fld id="{984BB7E2-87B4-4F88-AFA2-9E374C105C3C}" type="datetimeFigureOut">
              <a:rPr lang="en-US" smtClean="0"/>
              <a:pPr/>
              <a:t>5/14/2019</a:t>
            </a:fld>
            <a:endParaRPr lang="en-US"/>
          </a:p>
        </p:txBody>
      </p:sp>
      <p:sp>
        <p:nvSpPr>
          <p:cNvPr id="3" name="Footer Placeholder 2"/>
          <p:cNvSpPr>
            <a:spLocks noGrp="1"/>
          </p:cNvSpPr>
          <p:nvPr>
            <p:ph type="ftr" sz="quarter" idx="11"/>
          </p:nvPr>
        </p:nvSpPr>
        <p:spPr>
          <a:xfrm>
            <a:off x="2898648" y="6356350"/>
            <a:ext cx="3505200"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612648" y="6356350"/>
            <a:ext cx="1981200" cy="365760"/>
          </a:xfrm>
          <a:prstGeom prst="rect">
            <a:avLst/>
          </a:prstGeom>
        </p:spPr>
        <p:txBody>
          <a:bodyPr/>
          <a:lstStyle/>
          <a:p>
            <a:r>
              <a:rPr lang="en-US" dirty="0" smtClean="0"/>
              <a:t>Coconut Cay CU</a:t>
            </a:r>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Picture 2"/>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8072" y="152400"/>
            <a:ext cx="974416" cy="974416"/>
          </a:xfrm>
          <a:prstGeom prst="rect">
            <a:avLst/>
          </a:prstGeom>
          <a:noFill/>
          <a:ln>
            <a:noFill/>
          </a:ln>
          <a:effectLst>
            <a:glow>
              <a:schemeClr val="accent1"/>
            </a:glo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400800" y="6356350"/>
            <a:ext cx="2289048" cy="365760"/>
          </a:xfrm>
          <a:prstGeom prst="rect">
            <a:avLst/>
          </a:prstGeom>
        </p:spPr>
        <p:txBody>
          <a:bodyPr/>
          <a:lstStyle/>
          <a:p>
            <a:fld id="{984BB7E2-87B4-4F88-AFA2-9E374C105C3C}" type="datetimeFigureOut">
              <a:rPr lang="en-US" smtClean="0"/>
              <a:pPr/>
              <a:t>5/14/2019</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Coconut Cay CU</a:t>
            </a: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1" name="Picture 2"/>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8072" y="152400"/>
            <a:ext cx="974416" cy="974416"/>
          </a:xfrm>
          <a:prstGeom prst="rect">
            <a:avLst/>
          </a:prstGeom>
          <a:noFill/>
          <a:ln>
            <a:noFill/>
          </a:ln>
          <a:effectLst>
            <a:glow>
              <a:schemeClr val="accent1"/>
            </a:glo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400800" y="6356350"/>
            <a:ext cx="2289048" cy="365760"/>
          </a:xfrm>
          <a:prstGeom prst="rect">
            <a:avLst/>
          </a:prstGeom>
        </p:spPr>
        <p:txBody>
          <a:bodyPr/>
          <a:lstStyle/>
          <a:p>
            <a:fld id="{984BB7E2-87B4-4F88-AFA2-9E374C105C3C}" type="datetimeFigureOut">
              <a:rPr lang="en-US" smtClean="0"/>
              <a:pPr/>
              <a:t>5/14/2019</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482B7316-82BA-4DF7-B216-820B1E0D9B19}"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733800"/>
            <a:ext cx="7239000" cy="1143000"/>
          </a:xfrm>
        </p:spPr>
        <p:txBody>
          <a:bodyPr>
            <a:normAutofit fontScale="90000"/>
          </a:bodyPr>
          <a:lstStyle/>
          <a:p>
            <a:r>
              <a:rPr lang="en-US" sz="2400" dirty="0" smtClean="0"/>
              <a:t>Application For:</a:t>
            </a:r>
            <a:br>
              <a:rPr lang="en-US" sz="2400" dirty="0" smtClean="0"/>
            </a:br>
            <a:r>
              <a:rPr lang="en-US" sz="2400" dirty="0" smtClean="0"/>
              <a:t>A Conditional Use for </a:t>
            </a:r>
            <a:r>
              <a:rPr lang="en-US" sz="2200" dirty="0" smtClean="0"/>
              <a:t/>
            </a:r>
            <a:br>
              <a:rPr lang="en-US" sz="2200" dirty="0" smtClean="0"/>
            </a:br>
            <a:r>
              <a:rPr lang="en-US" sz="2200" dirty="0" smtClean="0"/>
              <a:t>Grassy Key Resort Group, LLC</a:t>
            </a:r>
            <a:endParaRPr lang="en-US" sz="2200" dirty="0"/>
          </a:p>
        </p:txBody>
      </p:sp>
      <p:sp>
        <p:nvSpPr>
          <p:cNvPr id="3" name="Subtitle 2"/>
          <p:cNvSpPr>
            <a:spLocks noGrp="1"/>
          </p:cNvSpPr>
          <p:nvPr>
            <p:ph type="subTitle" idx="1"/>
          </p:nvPr>
        </p:nvSpPr>
        <p:spPr>
          <a:xfrm>
            <a:off x="1066800" y="5124450"/>
            <a:ext cx="7162800" cy="533400"/>
          </a:xfrm>
        </p:spPr>
        <p:txBody>
          <a:bodyPr>
            <a:normAutofit/>
          </a:bodyPr>
          <a:lstStyle/>
          <a:p>
            <a:pPr algn="ctr"/>
            <a:r>
              <a:rPr lang="en-US" dirty="0" smtClean="0"/>
              <a:t>City of Marathon     </a:t>
            </a:r>
            <a:r>
              <a:rPr lang="en-US" dirty="0" smtClean="0"/>
              <a:t>City Council</a:t>
            </a:r>
            <a:r>
              <a:rPr lang="en-US" dirty="0" smtClean="0"/>
              <a:t>    </a:t>
            </a:r>
            <a:r>
              <a:rPr lang="en-US" dirty="0" smtClean="0"/>
              <a:t>May 14</a:t>
            </a:r>
            <a:r>
              <a:rPr lang="en-US" dirty="0" smtClean="0"/>
              <a:t>, </a:t>
            </a:r>
            <a:r>
              <a:rPr lang="en-US" dirty="0" smtClean="0"/>
              <a:t>2019</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530268"/>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032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Proposed Use</a:t>
            </a:r>
            <a:endParaRPr lang="en-US" dirty="0"/>
          </a:p>
        </p:txBody>
      </p:sp>
      <p:sp>
        <p:nvSpPr>
          <p:cNvPr id="3" name="Content Placeholder 2"/>
          <p:cNvSpPr>
            <a:spLocks noGrp="1"/>
          </p:cNvSpPr>
          <p:nvPr>
            <p:ph sz="quarter" idx="1"/>
          </p:nvPr>
        </p:nvSpPr>
        <p:spPr>
          <a:xfrm>
            <a:off x="457200" y="1143000"/>
            <a:ext cx="8229600" cy="4876800"/>
          </a:xfrm>
        </p:spPr>
        <p:txBody>
          <a:bodyPr>
            <a:normAutofit/>
          </a:bodyPr>
          <a:lstStyle/>
          <a:p>
            <a:r>
              <a:rPr lang="en-US" sz="2400" dirty="0" smtClean="0"/>
              <a:t>Transfer (</a:t>
            </a:r>
            <a:r>
              <a:rPr lang="en-US" sz="2400" dirty="0"/>
              <a:t>10) transient units </a:t>
            </a:r>
            <a:r>
              <a:rPr lang="en-US" sz="2400" dirty="0" smtClean="0"/>
              <a:t>from </a:t>
            </a:r>
            <a:r>
              <a:rPr lang="en-US" sz="2400" dirty="0"/>
              <a:t>Bonefish to the proposed redevelopment project. </a:t>
            </a:r>
          </a:p>
          <a:p>
            <a:r>
              <a:rPr lang="en-US" sz="2400" dirty="0"/>
              <a:t>Bonefish Resort will be considered for a five (5) unit Transient RV Resort</a:t>
            </a:r>
            <a:r>
              <a:rPr lang="en-US" sz="2400" dirty="0" smtClean="0"/>
              <a:t>.</a:t>
            </a:r>
          </a:p>
          <a:p>
            <a:endParaRPr lang="en-US" sz="2400" dirty="0"/>
          </a:p>
          <a:p>
            <a:r>
              <a:rPr lang="en-US" sz="2400" dirty="0" smtClean="0"/>
              <a:t>Transient Units:</a:t>
            </a:r>
          </a:p>
          <a:p>
            <a:pPr lvl="2"/>
            <a:r>
              <a:rPr lang="en-US" sz="1800" dirty="0" smtClean="0"/>
              <a:t>33 Units (one property and one motel)</a:t>
            </a:r>
          </a:p>
          <a:p>
            <a:r>
              <a:rPr lang="en-US" sz="2400" dirty="0" smtClean="0"/>
              <a:t>Commercial FLA:</a:t>
            </a:r>
            <a:endParaRPr lang="en-US" sz="1800" dirty="0"/>
          </a:p>
          <a:p>
            <a:pPr lvl="2"/>
            <a:r>
              <a:rPr lang="en-US" sz="1800" dirty="0" smtClean="0"/>
              <a:t>2,674 SF</a:t>
            </a:r>
            <a:endParaRPr lang="en-US" sz="1800" dirty="0"/>
          </a:p>
          <a:p>
            <a:endParaRPr lang="en-US" sz="1800" dirty="0">
              <a:latin typeface="+mj-lt"/>
            </a:endParaRPr>
          </a:p>
        </p:txBody>
      </p:sp>
    </p:spTree>
    <p:extLst>
      <p:ext uri="{BB962C8B-B14F-4D97-AF65-F5344CB8AC3E}">
        <p14:creationId xmlns:p14="http://schemas.microsoft.com/office/powerpoint/2010/main" val="1904623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Proposed Site Plan</a:t>
            </a:r>
            <a:endParaRPr lang="en-US" dirty="0"/>
          </a:p>
        </p:txBody>
      </p:sp>
      <p:pic>
        <p:nvPicPr>
          <p:cNvPr id="5" name="Picture 4" descr="H:\Planning\00370980-000000 58162 Overseas Hwy\2019 CUP\GIS\GIS - 3 contiguous three parcels\site plan georef.jpg"/>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33007"/>
            <a:ext cx="7010400" cy="5181599"/>
          </a:xfrm>
          <a:prstGeom prst="rect">
            <a:avLst/>
          </a:prstGeom>
          <a:noFill/>
          <a:ln w="19050">
            <a:solidFill>
              <a:schemeClr val="tx1"/>
            </a:solidFill>
          </a:ln>
        </p:spPr>
      </p:pic>
    </p:spTree>
    <p:extLst>
      <p:ext uri="{BB962C8B-B14F-4D97-AF65-F5344CB8AC3E}">
        <p14:creationId xmlns:p14="http://schemas.microsoft.com/office/powerpoint/2010/main" val="8080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Proposed Site Plan</a:t>
            </a:r>
            <a:endParaRPr lang="en-US" dirty="0"/>
          </a:p>
        </p:txBody>
      </p:sp>
      <p:sp>
        <p:nvSpPr>
          <p:cNvPr id="3" name="Content Placeholder 2"/>
          <p:cNvSpPr>
            <a:spLocks noGrp="1"/>
          </p:cNvSpPr>
          <p:nvPr>
            <p:ph sz="quarter" idx="1"/>
          </p:nvPr>
        </p:nvSpPr>
        <p:spPr/>
        <p:txBody>
          <a:bodyPr/>
          <a:lstStyle/>
          <a:p>
            <a:endParaRPr lang="en-US"/>
          </a:p>
        </p:txBody>
      </p:sp>
      <p:pic>
        <p:nvPicPr>
          <p:cNvPr id="5" name="Picture 4" descr="H:\Planning\00370980-000000 58162 Overseas Hwy\2019 CUP\Engineering jpeg_Page_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139824"/>
            <a:ext cx="7620000" cy="5260976"/>
          </a:xfrm>
          <a:prstGeom prst="rect">
            <a:avLst/>
          </a:prstGeom>
          <a:noFill/>
          <a:ln w="19050">
            <a:solidFill>
              <a:schemeClr val="tx1"/>
            </a:solidFill>
          </a:ln>
        </p:spPr>
      </p:pic>
    </p:spTree>
    <p:extLst>
      <p:ext uri="{BB962C8B-B14F-4D97-AF65-F5344CB8AC3E}">
        <p14:creationId xmlns:p14="http://schemas.microsoft.com/office/powerpoint/2010/main" val="274705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Transient Units</a:t>
            </a:r>
            <a:endParaRPr lang="en-US" dirty="0"/>
          </a:p>
        </p:txBody>
      </p:sp>
      <p:sp>
        <p:nvSpPr>
          <p:cNvPr id="3" name="Content Placeholder 2"/>
          <p:cNvSpPr>
            <a:spLocks noGrp="1"/>
          </p:cNvSpPr>
          <p:nvPr>
            <p:ph sz="quarter" idx="1"/>
          </p:nvPr>
        </p:nvSpPr>
        <p:spPr/>
        <p:txBody>
          <a:bodyPr/>
          <a:lstStyle/>
          <a:p>
            <a:endParaRPr lang="en-US"/>
          </a:p>
        </p:txBody>
      </p:sp>
      <p:pic>
        <p:nvPicPr>
          <p:cNvPr id="6" name="Picture 5" descr="H:\Planning\00370940-000000 58162 Overseas Hwy\Grassy Key Resort Group LLC\2019\Engineering jpeg_Page_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73480"/>
            <a:ext cx="7772400" cy="5029200"/>
          </a:xfrm>
          <a:prstGeom prst="rect">
            <a:avLst/>
          </a:prstGeom>
          <a:noFill/>
          <a:ln>
            <a:noFill/>
          </a:ln>
        </p:spPr>
      </p:pic>
    </p:spTree>
    <p:extLst>
      <p:ext uri="{BB962C8B-B14F-4D97-AF65-F5344CB8AC3E}">
        <p14:creationId xmlns:p14="http://schemas.microsoft.com/office/powerpoint/2010/main" val="225891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Grassy Key Inn Project</a:t>
            </a:r>
            <a:endParaRPr lang="en-US" dirty="0"/>
          </a:p>
        </p:txBody>
      </p:sp>
      <p:sp>
        <p:nvSpPr>
          <p:cNvPr id="3" name="Content Placeholder 2"/>
          <p:cNvSpPr>
            <a:spLocks noGrp="1"/>
          </p:cNvSpPr>
          <p:nvPr>
            <p:ph sz="quarter" idx="1"/>
          </p:nvPr>
        </p:nvSpPr>
        <p:spPr/>
        <p:txBody>
          <a:bodyPr/>
          <a:lstStyle/>
          <a:p>
            <a:endParaRPr lang="en-US"/>
          </a:p>
        </p:txBody>
      </p:sp>
      <p:pic>
        <p:nvPicPr>
          <p:cNvPr id="5" name="Picture 4" descr="H:\Planning\00370940-000000 58162 Overseas Hwy\Grassy Key Resort Group LLC\2019\Engineering jpeg_Page_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44880"/>
            <a:ext cx="8229600" cy="5486400"/>
          </a:xfrm>
          <a:prstGeom prst="rect">
            <a:avLst/>
          </a:prstGeom>
          <a:noFill/>
          <a:ln>
            <a:noFill/>
          </a:ln>
        </p:spPr>
      </p:pic>
    </p:spTree>
    <p:extLst>
      <p:ext uri="{BB962C8B-B14F-4D97-AF65-F5344CB8AC3E}">
        <p14:creationId xmlns:p14="http://schemas.microsoft.com/office/powerpoint/2010/main" val="169981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chor="ctr"/>
          <a:lstStyle/>
          <a:p>
            <a:r>
              <a:rPr lang="en-US" dirty="0" smtClean="0"/>
              <a:t>Compliance</a:t>
            </a:r>
            <a:endParaRPr lang="en-US" dirty="0"/>
          </a:p>
        </p:txBody>
      </p:sp>
      <p:sp>
        <p:nvSpPr>
          <p:cNvPr id="3" name="Content Placeholder 2"/>
          <p:cNvSpPr>
            <a:spLocks noGrp="1"/>
          </p:cNvSpPr>
          <p:nvPr>
            <p:ph sz="quarter" idx="1"/>
          </p:nvPr>
        </p:nvSpPr>
        <p:spPr>
          <a:xfrm>
            <a:off x="457200" y="1143000"/>
            <a:ext cx="8229600" cy="5166360"/>
          </a:xfrm>
        </p:spPr>
        <p:txBody>
          <a:bodyPr>
            <a:normAutofit/>
          </a:bodyPr>
          <a:lstStyle/>
          <a:p>
            <a:pPr>
              <a:lnSpc>
                <a:spcPct val="80000"/>
              </a:lnSpc>
            </a:pPr>
            <a:r>
              <a:rPr lang="en-US" altLang="en-US" sz="1800" dirty="0">
                <a:latin typeface="+mj-lt"/>
              </a:rPr>
              <a:t>A.	The proposed use is consistent with the Comprehensive Plan and LDRs;</a:t>
            </a:r>
          </a:p>
          <a:p>
            <a:pPr>
              <a:lnSpc>
                <a:spcPct val="80000"/>
              </a:lnSpc>
            </a:pPr>
            <a:r>
              <a:rPr lang="en-US" altLang="en-US" sz="1800" dirty="0">
                <a:latin typeface="+mj-lt"/>
              </a:rPr>
              <a:t>B.	The proposed use is compatible with the existing land use pattern and future uses designated by the Comprehensive Plan;</a:t>
            </a:r>
          </a:p>
          <a:p>
            <a:pPr>
              <a:lnSpc>
                <a:spcPct val="80000"/>
              </a:lnSpc>
            </a:pPr>
            <a:r>
              <a:rPr lang="en-US" altLang="en-US" sz="1800" dirty="0">
                <a:latin typeface="+mj-lt"/>
              </a:rPr>
              <a:t>C.	The proposed use shall not adversely affect the health, safety, and welfare of the public;</a:t>
            </a:r>
          </a:p>
          <a:p>
            <a:pPr>
              <a:lnSpc>
                <a:spcPct val="80000"/>
              </a:lnSpc>
            </a:pPr>
            <a:r>
              <a:rPr lang="en-US" altLang="en-US" sz="1800" dirty="0">
                <a:latin typeface="+mj-lt"/>
              </a:rPr>
              <a:t>D.	The proposed conditional use minimizes environmental impacts, including but not limited to water, air, </a:t>
            </a:r>
            <a:r>
              <a:rPr lang="en-US" altLang="en-US" sz="1800" dirty="0" err="1">
                <a:latin typeface="+mj-lt"/>
              </a:rPr>
              <a:t>stormwater</a:t>
            </a:r>
            <a:r>
              <a:rPr lang="en-US" altLang="en-US" sz="1800" dirty="0">
                <a:latin typeface="+mj-lt"/>
              </a:rPr>
              <a:t> management</a:t>
            </a:r>
            <a:r>
              <a:rPr lang="en-US" altLang="en-US" sz="1800" dirty="0">
                <a:solidFill>
                  <a:schemeClr val="tx1">
                    <a:lumMod val="75000"/>
                    <a:lumOff val="25000"/>
                  </a:schemeClr>
                </a:solidFill>
                <a:latin typeface="+mj-lt"/>
              </a:rPr>
              <a:t>, </a:t>
            </a:r>
            <a:r>
              <a:rPr lang="en-US" altLang="en-US" sz="1800" dirty="0">
                <a:latin typeface="+mj-lt"/>
              </a:rPr>
              <a:t>wildlife, vegetation, wetlands, and the natural functioning of the environment: </a:t>
            </a:r>
          </a:p>
          <a:p>
            <a:pPr>
              <a:lnSpc>
                <a:spcPct val="80000"/>
              </a:lnSpc>
            </a:pPr>
            <a:r>
              <a:rPr lang="en-US" altLang="en-US" sz="1800" dirty="0">
                <a:latin typeface="+mj-lt"/>
              </a:rPr>
              <a:t>E.	Satisfactory provisions and arrangements have been made concerning the following matters, where applicable:</a:t>
            </a:r>
          </a:p>
          <a:p>
            <a:pPr lvl="1">
              <a:lnSpc>
                <a:spcPct val="80000"/>
              </a:lnSpc>
            </a:pPr>
            <a:r>
              <a:rPr lang="en-US" altLang="en-US" sz="1600" dirty="0" smtClean="0">
                <a:solidFill>
                  <a:schemeClr val="tx1"/>
                </a:solidFill>
                <a:latin typeface="+mj-lt"/>
              </a:rPr>
              <a:t>Ingress &amp; Egress</a:t>
            </a:r>
          </a:p>
          <a:p>
            <a:pPr lvl="1">
              <a:lnSpc>
                <a:spcPct val="80000"/>
              </a:lnSpc>
            </a:pPr>
            <a:r>
              <a:rPr lang="en-US" altLang="en-US" sz="1600" dirty="0" smtClean="0">
                <a:solidFill>
                  <a:schemeClr val="tx1"/>
                </a:solidFill>
                <a:latin typeface="+mj-lt"/>
              </a:rPr>
              <a:t>Parking</a:t>
            </a:r>
            <a:endParaRPr lang="en-US" altLang="en-US" sz="1600" dirty="0">
              <a:solidFill>
                <a:schemeClr val="tx1"/>
              </a:solidFill>
              <a:latin typeface="+mj-lt"/>
            </a:endParaRPr>
          </a:p>
          <a:p>
            <a:pPr lvl="1">
              <a:lnSpc>
                <a:spcPct val="80000"/>
              </a:lnSpc>
            </a:pPr>
            <a:r>
              <a:rPr lang="en-US" altLang="en-US" sz="1600" dirty="0">
                <a:solidFill>
                  <a:schemeClr val="tx1"/>
                </a:solidFill>
                <a:latin typeface="+mj-lt"/>
              </a:rPr>
              <a:t>Noise</a:t>
            </a:r>
          </a:p>
          <a:p>
            <a:pPr lvl="1">
              <a:lnSpc>
                <a:spcPct val="80000"/>
              </a:lnSpc>
            </a:pPr>
            <a:r>
              <a:rPr lang="en-US" altLang="en-US" sz="1600" dirty="0">
                <a:solidFill>
                  <a:schemeClr val="tx1"/>
                </a:solidFill>
                <a:latin typeface="+mj-lt"/>
              </a:rPr>
              <a:t>Refuse</a:t>
            </a:r>
          </a:p>
          <a:p>
            <a:pPr lvl="1">
              <a:lnSpc>
                <a:spcPct val="80000"/>
              </a:lnSpc>
            </a:pPr>
            <a:r>
              <a:rPr lang="en-US" altLang="en-US" sz="1600" dirty="0">
                <a:solidFill>
                  <a:schemeClr val="bg1">
                    <a:lumMod val="50000"/>
                  </a:schemeClr>
                </a:solidFill>
                <a:latin typeface="+mj-lt"/>
              </a:rPr>
              <a:t>Utilities</a:t>
            </a:r>
          </a:p>
          <a:p>
            <a:pPr lvl="1">
              <a:lnSpc>
                <a:spcPct val="80000"/>
              </a:lnSpc>
            </a:pPr>
            <a:r>
              <a:rPr lang="en-US" altLang="en-US" sz="1600" dirty="0">
                <a:solidFill>
                  <a:schemeClr val="tx1"/>
                </a:solidFill>
                <a:latin typeface="+mj-lt"/>
              </a:rPr>
              <a:t>Screening / Buffering</a:t>
            </a:r>
          </a:p>
          <a:p>
            <a:pPr lvl="1">
              <a:lnSpc>
                <a:spcPct val="80000"/>
              </a:lnSpc>
            </a:pPr>
            <a:r>
              <a:rPr lang="en-US" altLang="en-US" sz="1600" dirty="0">
                <a:solidFill>
                  <a:schemeClr val="tx1"/>
                </a:solidFill>
                <a:latin typeface="+mj-lt"/>
              </a:rPr>
              <a:t>Signs</a:t>
            </a:r>
          </a:p>
          <a:p>
            <a:pPr lvl="1">
              <a:lnSpc>
                <a:spcPct val="80000"/>
              </a:lnSpc>
            </a:pPr>
            <a:r>
              <a:rPr lang="en-US" altLang="en-US" sz="1600" dirty="0">
                <a:solidFill>
                  <a:schemeClr val="tx1"/>
                </a:solidFill>
                <a:latin typeface="+mj-lt"/>
              </a:rPr>
              <a:t>Open </a:t>
            </a:r>
            <a:r>
              <a:rPr lang="en-US" altLang="en-US" sz="1600" dirty="0" smtClean="0">
                <a:solidFill>
                  <a:schemeClr val="tx1"/>
                </a:solidFill>
                <a:latin typeface="+mj-lt"/>
              </a:rPr>
              <a:t>Space</a:t>
            </a:r>
            <a:endParaRPr lang="en-US" altLang="en-US" sz="1600" dirty="0">
              <a:solidFill>
                <a:schemeClr val="tx1"/>
              </a:solidFill>
              <a:latin typeface="+mj-lt"/>
            </a:endParaRPr>
          </a:p>
        </p:txBody>
      </p:sp>
    </p:spTree>
    <p:extLst>
      <p:ext uri="{BB962C8B-B14F-4D97-AF65-F5344CB8AC3E}">
        <p14:creationId xmlns:p14="http://schemas.microsoft.com/office/powerpoint/2010/main" val="3265549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Conclusion</a:t>
            </a:r>
            <a:endParaRPr lang="en-US" dirty="0"/>
          </a:p>
        </p:txBody>
      </p:sp>
      <p:sp>
        <p:nvSpPr>
          <p:cNvPr id="3" name="Content Placeholder 2"/>
          <p:cNvSpPr>
            <a:spLocks noGrp="1"/>
          </p:cNvSpPr>
          <p:nvPr>
            <p:ph sz="quarter" idx="1"/>
          </p:nvPr>
        </p:nvSpPr>
        <p:spPr>
          <a:xfrm>
            <a:off x="457200" y="1219200"/>
            <a:ext cx="8229600" cy="5105400"/>
          </a:xfrm>
        </p:spPr>
        <p:txBody>
          <a:bodyPr>
            <a:normAutofit fontScale="77500" lnSpcReduction="20000"/>
          </a:bodyPr>
          <a:lstStyle/>
          <a:p>
            <a:r>
              <a:rPr lang="en-US" dirty="0">
                <a:latin typeface="+mj-lt"/>
              </a:rPr>
              <a:t>The Conditional Use Approval is intended to allow for the integration of certain land uses and structures within the City of Marathon based on conditions imposed by the Council. </a:t>
            </a:r>
            <a:endParaRPr lang="en-US" dirty="0" smtClean="0">
              <a:latin typeface="+mj-lt"/>
            </a:endParaRPr>
          </a:p>
          <a:p>
            <a:r>
              <a:rPr lang="en-US" dirty="0" smtClean="0">
                <a:latin typeface="+mj-lt"/>
              </a:rPr>
              <a:t>Review </a:t>
            </a:r>
            <a:r>
              <a:rPr lang="en-US" dirty="0">
                <a:latin typeface="+mj-lt"/>
              </a:rPr>
              <a:t>is based primarily on compatibility of the use with its proposed location and with surrounding land uses. </a:t>
            </a:r>
            <a:endParaRPr lang="en-US" dirty="0" smtClean="0">
              <a:latin typeface="+mj-lt"/>
            </a:endParaRPr>
          </a:p>
          <a:p>
            <a:r>
              <a:rPr lang="en-US" dirty="0" smtClean="0">
                <a:latin typeface="+mj-lt"/>
              </a:rPr>
              <a:t>Conditional </a:t>
            </a:r>
            <a:r>
              <a:rPr lang="en-US" dirty="0">
                <a:latin typeface="+mj-lt"/>
              </a:rPr>
              <a:t>uses shall not be allowed where the conditional use would create a nuisance, traffic congestion, a threat to the public health, safety or welfare of the community</a:t>
            </a:r>
            <a:r>
              <a:rPr lang="en-US" dirty="0" smtClean="0">
                <a:latin typeface="+mj-lt"/>
              </a:rPr>
              <a:t>.</a:t>
            </a:r>
            <a:endParaRPr lang="en-US" dirty="0">
              <a:latin typeface="+mj-lt"/>
            </a:endParaRPr>
          </a:p>
          <a:p>
            <a:r>
              <a:rPr lang="en-US" dirty="0">
                <a:latin typeface="+mj-lt"/>
              </a:rPr>
              <a:t>The proposed </a:t>
            </a:r>
            <a:r>
              <a:rPr lang="en-US" dirty="0" smtClean="0">
                <a:latin typeface="+mj-lt"/>
              </a:rPr>
              <a:t>development </a:t>
            </a:r>
            <a:r>
              <a:rPr lang="en-US" dirty="0">
                <a:latin typeface="+mj-lt"/>
              </a:rPr>
              <a:t>consists of the </a:t>
            </a:r>
            <a:r>
              <a:rPr lang="en-US" dirty="0" smtClean="0">
                <a:latin typeface="+mj-lt"/>
              </a:rPr>
              <a:t>redevelopment and enhancement </a:t>
            </a:r>
            <a:r>
              <a:rPr lang="en-US" dirty="0">
                <a:latin typeface="+mj-lt"/>
              </a:rPr>
              <a:t>of </a:t>
            </a:r>
            <a:r>
              <a:rPr lang="en-US" dirty="0" smtClean="0">
                <a:latin typeface="+mj-lt"/>
              </a:rPr>
              <a:t>a mixed use site.  </a:t>
            </a:r>
          </a:p>
          <a:p>
            <a:pPr lvl="1"/>
            <a:r>
              <a:rPr lang="en-US" dirty="0" smtClean="0">
                <a:latin typeface="+mj-lt"/>
              </a:rPr>
              <a:t>As </a:t>
            </a:r>
            <a:r>
              <a:rPr lang="en-US" dirty="0">
                <a:latin typeface="+mj-lt"/>
              </a:rPr>
              <a:t>such the development, including the overall upgrading and improvement of the site, furthers the policies for development in the City and is consistent with the Comprehensive Plan and Land Development Regulations. </a:t>
            </a:r>
            <a:endParaRPr lang="en-US" dirty="0" smtClean="0">
              <a:latin typeface="+mj-lt"/>
            </a:endParaRPr>
          </a:p>
          <a:p>
            <a:r>
              <a:rPr lang="en-US" dirty="0" smtClean="0">
                <a:latin typeface="+mj-lt"/>
              </a:rPr>
              <a:t>The </a:t>
            </a:r>
            <a:r>
              <a:rPr lang="en-US" dirty="0">
                <a:latin typeface="+mj-lt"/>
              </a:rPr>
              <a:t>project is compatible with surrounding uses, and </a:t>
            </a:r>
            <a:r>
              <a:rPr lang="en-US" dirty="0" smtClean="0">
                <a:latin typeface="+mj-lt"/>
              </a:rPr>
              <a:t>with the below conditions is </a:t>
            </a:r>
            <a:r>
              <a:rPr lang="en-US" dirty="0">
                <a:latin typeface="+mj-lt"/>
              </a:rPr>
              <a:t>not expected to create a nuisance, traffic congestion or threat to public, health, safety or welfare.</a:t>
            </a:r>
          </a:p>
        </p:txBody>
      </p:sp>
    </p:spTree>
    <p:extLst>
      <p:ext uri="{BB962C8B-B14F-4D97-AF65-F5344CB8AC3E}">
        <p14:creationId xmlns:p14="http://schemas.microsoft.com/office/powerpoint/2010/main" val="3599242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Recommendation</a:t>
            </a:r>
            <a:endParaRPr lang="en-US" dirty="0"/>
          </a:p>
        </p:txBody>
      </p:sp>
      <p:sp>
        <p:nvSpPr>
          <p:cNvPr id="3" name="Content Placeholder 2"/>
          <p:cNvSpPr>
            <a:spLocks noGrp="1"/>
          </p:cNvSpPr>
          <p:nvPr>
            <p:ph sz="quarter" idx="1"/>
          </p:nvPr>
        </p:nvSpPr>
        <p:spPr>
          <a:xfrm>
            <a:off x="457200" y="1219200"/>
            <a:ext cx="8229600" cy="5105400"/>
          </a:xfrm>
        </p:spPr>
        <p:txBody>
          <a:bodyPr/>
          <a:lstStyle/>
          <a:p>
            <a:r>
              <a:rPr lang="en-US" dirty="0" smtClean="0">
                <a:latin typeface="+mj-lt"/>
              </a:rPr>
              <a:t>Planning </a:t>
            </a:r>
            <a:r>
              <a:rPr lang="en-US" dirty="0" smtClean="0">
                <a:latin typeface="+mj-lt"/>
              </a:rPr>
              <a:t>Commission heard the item on April 15, 2019 and provides a unanimous recommendation of conditional approval.</a:t>
            </a:r>
            <a:endParaRPr lang="en-US" dirty="0">
              <a:latin typeface="+mj-lt"/>
            </a:endParaRPr>
          </a:p>
        </p:txBody>
      </p:sp>
    </p:spTree>
    <p:extLst>
      <p:ext uri="{BB962C8B-B14F-4D97-AF65-F5344CB8AC3E}">
        <p14:creationId xmlns:p14="http://schemas.microsoft.com/office/powerpoint/2010/main" val="2619057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Conditions of Approval</a:t>
            </a:r>
            <a:endParaRPr lang="en-US" dirty="0"/>
          </a:p>
        </p:txBody>
      </p:sp>
      <p:sp>
        <p:nvSpPr>
          <p:cNvPr id="3" name="Content Placeholder 2"/>
          <p:cNvSpPr>
            <a:spLocks noGrp="1"/>
          </p:cNvSpPr>
          <p:nvPr>
            <p:ph sz="quarter" idx="1"/>
          </p:nvPr>
        </p:nvSpPr>
        <p:spPr>
          <a:xfrm>
            <a:off x="457200" y="1219200"/>
            <a:ext cx="8229600" cy="5257800"/>
          </a:xfrm>
        </p:spPr>
        <p:txBody>
          <a:bodyPr>
            <a:noAutofit/>
          </a:bodyPr>
          <a:lstStyle/>
          <a:p>
            <a:pPr lvl="1"/>
            <a:r>
              <a:rPr lang="en-US" sz="1800" dirty="0">
                <a:solidFill>
                  <a:schemeClr val="tx1"/>
                </a:solidFill>
                <a:latin typeface="+mj-lt"/>
              </a:rPr>
              <a:t>Redevelopment area not in turtle nesting beach. Area within the turtle nesting beach shall comply with setbacks established in P2018-0251, (Site Work), P2019-0017 (Exterior remodel), P2019-0325 (dock repair).</a:t>
            </a:r>
          </a:p>
          <a:p>
            <a:pPr lvl="1"/>
            <a:r>
              <a:rPr lang="en-US" sz="1800" dirty="0">
                <a:solidFill>
                  <a:schemeClr val="tx1"/>
                </a:solidFill>
                <a:latin typeface="+mj-lt"/>
              </a:rPr>
              <a:t>Clear sight triangles must be shown on the site plan at time of building permit issuance.</a:t>
            </a:r>
          </a:p>
          <a:p>
            <a:pPr lvl="1"/>
            <a:r>
              <a:rPr lang="en-US" sz="1800" dirty="0">
                <a:solidFill>
                  <a:schemeClr val="tx1"/>
                </a:solidFill>
                <a:latin typeface="+mj-lt"/>
              </a:rPr>
              <a:t>A detailed lighting plan must be submitted before permit issuance;</a:t>
            </a:r>
          </a:p>
          <a:p>
            <a:pPr lvl="1"/>
            <a:r>
              <a:rPr lang="en-US" sz="1800" dirty="0">
                <a:solidFill>
                  <a:schemeClr val="tx1"/>
                </a:solidFill>
                <a:latin typeface="+mj-lt"/>
              </a:rPr>
              <a:t>City approval is required for the </a:t>
            </a:r>
            <a:r>
              <a:rPr lang="en-US" sz="1800" dirty="0" err="1">
                <a:solidFill>
                  <a:schemeClr val="tx1"/>
                </a:solidFill>
                <a:latin typeface="+mj-lt"/>
              </a:rPr>
              <a:t>stormwater</a:t>
            </a:r>
            <a:r>
              <a:rPr lang="en-US" sz="1800" dirty="0">
                <a:solidFill>
                  <a:schemeClr val="tx1"/>
                </a:solidFill>
                <a:latin typeface="+mj-lt"/>
              </a:rPr>
              <a:t> management system prior to Building Permit Approval.</a:t>
            </a:r>
          </a:p>
          <a:p>
            <a:pPr lvl="1"/>
            <a:r>
              <a:rPr lang="en-US" sz="1800" dirty="0">
                <a:solidFill>
                  <a:schemeClr val="tx1"/>
                </a:solidFill>
                <a:latin typeface="+mj-lt"/>
              </a:rPr>
              <a:t>City approval of the modified connection to the City Wastewater Utility will be required;</a:t>
            </a:r>
          </a:p>
          <a:p>
            <a:pPr lvl="1"/>
            <a:r>
              <a:rPr lang="en-US" sz="1800" dirty="0">
                <a:solidFill>
                  <a:schemeClr val="tx1"/>
                </a:solidFill>
                <a:latin typeface="+mj-lt"/>
              </a:rPr>
              <a:t>The Conditional Use Development Order will constitute the Certificate of Concurrency for the project. The determination will be valid for one year</a:t>
            </a:r>
            <a:r>
              <a:rPr lang="en-US" sz="1800" dirty="0" smtClean="0">
                <a:solidFill>
                  <a:schemeClr val="tx1"/>
                </a:solidFill>
                <a:latin typeface="+mj-lt"/>
              </a:rPr>
              <a:t>;</a:t>
            </a:r>
            <a:r>
              <a:rPr lang="en-US" sz="1800" dirty="0">
                <a:solidFill>
                  <a:schemeClr val="tx1"/>
                </a:solidFill>
                <a:latin typeface="+mj-lt"/>
              </a:rPr>
              <a:t> All signs and turtle lighting will be reviewed and approved for compliance with the City of Marathon LDR’s;</a:t>
            </a:r>
          </a:p>
          <a:p>
            <a:pPr lvl="1"/>
            <a:r>
              <a:rPr lang="en-US" sz="1800" dirty="0">
                <a:solidFill>
                  <a:schemeClr val="tx1"/>
                </a:solidFill>
                <a:latin typeface="+mj-lt"/>
              </a:rPr>
              <a:t>A final landscaping plan must be submitted prior to building issuance;</a:t>
            </a:r>
          </a:p>
          <a:p>
            <a:pPr lvl="1"/>
            <a:endParaRPr lang="en-US" sz="1800" dirty="0"/>
          </a:p>
        </p:txBody>
      </p:sp>
    </p:spTree>
    <p:extLst>
      <p:ext uri="{BB962C8B-B14F-4D97-AF65-F5344CB8AC3E}">
        <p14:creationId xmlns:p14="http://schemas.microsoft.com/office/powerpoint/2010/main" val="1164828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Conditions of Approval (continued)</a:t>
            </a:r>
            <a:endParaRPr lang="en-US" dirty="0"/>
          </a:p>
        </p:txBody>
      </p:sp>
      <p:sp>
        <p:nvSpPr>
          <p:cNvPr id="3" name="Content Placeholder 2"/>
          <p:cNvSpPr>
            <a:spLocks noGrp="1"/>
          </p:cNvSpPr>
          <p:nvPr>
            <p:ph sz="quarter" idx="1"/>
          </p:nvPr>
        </p:nvSpPr>
        <p:spPr>
          <a:xfrm>
            <a:off x="457200" y="1219200"/>
            <a:ext cx="8229600" cy="5257800"/>
          </a:xfrm>
        </p:spPr>
        <p:txBody>
          <a:bodyPr>
            <a:noAutofit/>
          </a:bodyPr>
          <a:lstStyle/>
          <a:p>
            <a:r>
              <a:rPr lang="en-US" sz="1800" dirty="0">
                <a:latin typeface="+mj-lt"/>
              </a:rPr>
              <a:t>As a condition of redevelopment, the developer and the City shall enter into a Development Agreement, in addition to compliance with all other provisions of the Code.</a:t>
            </a:r>
          </a:p>
          <a:p>
            <a:pPr lvl="0"/>
            <a:r>
              <a:rPr lang="en-US" sz="1800" dirty="0" smtClean="0">
                <a:latin typeface="+mj-lt"/>
              </a:rPr>
              <a:t>All </a:t>
            </a:r>
            <a:r>
              <a:rPr lang="en-US" sz="1800" dirty="0">
                <a:latin typeface="+mj-lt"/>
              </a:rPr>
              <a:t>hotel or motels shall provide on- or off-site employee housing living space in an amount equal to a minimum of 20 percent (as may be adjusted from time to time by Council policy to reflect economic conditions) of the approved floor area in guest units;</a:t>
            </a:r>
          </a:p>
          <a:p>
            <a:pPr lvl="0"/>
            <a:r>
              <a:rPr lang="en-US" sz="1800" dirty="0" smtClean="0">
                <a:latin typeface="+mj-lt"/>
              </a:rPr>
              <a:t>The </a:t>
            </a:r>
            <a:r>
              <a:rPr lang="en-US" sz="1800" dirty="0">
                <a:latin typeface="+mj-lt"/>
              </a:rPr>
              <a:t>applicant will obtain any required permits from ACOE and DEP prior to building permit issuance;</a:t>
            </a:r>
          </a:p>
          <a:p>
            <a:pPr lvl="0"/>
            <a:r>
              <a:rPr lang="en-US" sz="1800" dirty="0" smtClean="0">
                <a:latin typeface="+mj-lt"/>
              </a:rPr>
              <a:t>The </a:t>
            </a:r>
            <a:r>
              <a:rPr lang="en-US" sz="1800" dirty="0">
                <a:latin typeface="+mj-lt"/>
              </a:rPr>
              <a:t>applicant will provide fire protection plans in accordance with fire protection requirements as outlined by the City Fire Marshall;</a:t>
            </a:r>
          </a:p>
          <a:p>
            <a:pPr lvl="0"/>
            <a:r>
              <a:rPr lang="en-US" sz="1800" dirty="0" smtClean="0">
                <a:latin typeface="+mj-lt"/>
              </a:rPr>
              <a:t>The </a:t>
            </a:r>
            <a:r>
              <a:rPr lang="en-US" sz="1800" dirty="0">
                <a:latin typeface="+mj-lt"/>
              </a:rPr>
              <a:t>applicant will meet all floodplain related requirements as part of the Building Permit process;</a:t>
            </a:r>
          </a:p>
          <a:p>
            <a:pPr lvl="0"/>
            <a:endParaRPr lang="en-US" sz="1400" dirty="0">
              <a:latin typeface="+mj-lt"/>
            </a:endParaRPr>
          </a:p>
        </p:txBody>
      </p:sp>
    </p:spTree>
    <p:extLst>
      <p:ext uri="{BB962C8B-B14F-4D97-AF65-F5344CB8AC3E}">
        <p14:creationId xmlns:p14="http://schemas.microsoft.com/office/powerpoint/2010/main" val="1284861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000" u="sng" dirty="0" smtClean="0"/>
              <a:t>Applicant/Owner</a:t>
            </a:r>
            <a:r>
              <a:rPr lang="en-US" sz="2000" dirty="0" smtClean="0"/>
              <a:t>: Grassy Key Resort Group, LLC</a:t>
            </a:r>
            <a:br>
              <a:rPr lang="en-US" sz="2000" dirty="0" smtClean="0"/>
            </a:br>
            <a:r>
              <a:rPr lang="en-US" sz="2000" u="sng" dirty="0"/>
              <a:t>A</a:t>
            </a:r>
            <a:r>
              <a:rPr lang="en-US" sz="2000" u="sng" dirty="0" smtClean="0"/>
              <a:t>gent</a:t>
            </a:r>
            <a:r>
              <a:rPr lang="en-US" sz="2000" dirty="0"/>
              <a:t>:		</a:t>
            </a:r>
            <a:r>
              <a:rPr lang="en-US" sz="2000" dirty="0" smtClean="0"/>
              <a:t>      Lesley Rhyne</a:t>
            </a:r>
            <a:endParaRPr lang="en-US" sz="2000" dirty="0"/>
          </a:p>
        </p:txBody>
      </p:sp>
      <p:sp>
        <p:nvSpPr>
          <p:cNvPr id="3" name="Content Placeholder 2"/>
          <p:cNvSpPr>
            <a:spLocks noGrp="1"/>
          </p:cNvSpPr>
          <p:nvPr>
            <p:ph sz="quarter" idx="1"/>
          </p:nvPr>
        </p:nvSpPr>
        <p:spPr>
          <a:xfrm>
            <a:off x="457200" y="1219200"/>
            <a:ext cx="8229600" cy="5105400"/>
          </a:xfrm>
        </p:spPr>
        <p:txBody>
          <a:bodyPr>
            <a:normAutofit/>
          </a:bodyPr>
          <a:lstStyle/>
          <a:p>
            <a:r>
              <a:rPr lang="en-US" dirty="0">
                <a:latin typeface="+mj-lt"/>
              </a:rPr>
              <a:t>The project site is located at </a:t>
            </a:r>
            <a:r>
              <a:rPr lang="en-US" dirty="0" smtClean="0">
                <a:latin typeface="+mj-lt"/>
              </a:rPr>
              <a:t>58182 Overseas Highway nearest </a:t>
            </a:r>
            <a:r>
              <a:rPr lang="en-US" dirty="0">
                <a:latin typeface="+mj-lt"/>
              </a:rPr>
              <a:t>mile marker </a:t>
            </a:r>
            <a:r>
              <a:rPr lang="en-US" dirty="0" smtClean="0">
                <a:latin typeface="+mj-lt"/>
              </a:rPr>
              <a:t>58.</a:t>
            </a:r>
          </a:p>
          <a:p>
            <a:r>
              <a:rPr lang="en-US" dirty="0" smtClean="0">
                <a:latin typeface="+mj-lt"/>
              </a:rPr>
              <a:t>Requesting a </a:t>
            </a:r>
            <a:r>
              <a:rPr lang="en-US" dirty="0">
                <a:latin typeface="+mj-lt"/>
              </a:rPr>
              <a:t>Conditional Use Permit </a:t>
            </a:r>
            <a:r>
              <a:rPr lang="en-US" dirty="0" smtClean="0">
                <a:latin typeface="+mj-lt"/>
              </a:rPr>
              <a:t>and Development Agreement for development of Mixed Use zone property having the real estate numbers 00370940-000000.</a:t>
            </a:r>
          </a:p>
          <a:p>
            <a:pPr marL="0" indent="0">
              <a:buNone/>
            </a:pPr>
            <a:endParaRPr lang="en-US" dirty="0" smtClean="0">
              <a:latin typeface="+mj-lt"/>
            </a:endParaRPr>
          </a:p>
          <a:p>
            <a:r>
              <a:rPr lang="en-US" dirty="0">
                <a:latin typeface="+mj-lt"/>
              </a:rPr>
              <a:t>Total acreage: Approx. 	</a:t>
            </a:r>
            <a:r>
              <a:rPr lang="en-US" dirty="0" smtClean="0">
                <a:latin typeface="+mj-lt"/>
              </a:rPr>
              <a:t>2.24 </a:t>
            </a:r>
            <a:r>
              <a:rPr lang="en-US" dirty="0">
                <a:latin typeface="+mj-lt"/>
              </a:rPr>
              <a:t>acres </a:t>
            </a:r>
          </a:p>
          <a:p>
            <a:r>
              <a:rPr lang="en-US" dirty="0">
                <a:latin typeface="+mj-lt"/>
              </a:rPr>
              <a:t>Total square feet: 	</a:t>
            </a:r>
            <a:r>
              <a:rPr lang="en-US" dirty="0" smtClean="0">
                <a:latin typeface="+mj-lt"/>
              </a:rPr>
              <a:t>	97,601 </a:t>
            </a:r>
            <a:r>
              <a:rPr lang="en-US" dirty="0">
                <a:latin typeface="+mj-lt"/>
              </a:rPr>
              <a:t>square feet.</a:t>
            </a:r>
          </a:p>
        </p:txBody>
      </p:sp>
    </p:spTree>
    <p:extLst>
      <p:ext uri="{BB962C8B-B14F-4D97-AF65-F5344CB8AC3E}">
        <p14:creationId xmlns:p14="http://schemas.microsoft.com/office/powerpoint/2010/main" val="60076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Location Map</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43000" y="1143000"/>
            <a:ext cx="6934200" cy="5181600"/>
          </a:xfrm>
          <a:prstGeom prst="rect">
            <a:avLst/>
          </a:prstGeom>
          <a:ln w="19050">
            <a:solidFill>
              <a:schemeClr val="tx1"/>
            </a:solidFill>
          </a:ln>
        </p:spPr>
      </p:pic>
    </p:spTree>
    <p:extLst>
      <p:ext uri="{BB962C8B-B14F-4D97-AF65-F5344CB8AC3E}">
        <p14:creationId xmlns:p14="http://schemas.microsoft.com/office/powerpoint/2010/main" val="1432911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Surrounding Zoning and Uses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00192303"/>
              </p:ext>
            </p:extLst>
          </p:nvPr>
        </p:nvGraphicFramePr>
        <p:xfrm>
          <a:off x="495926" y="2667001"/>
          <a:ext cx="7924799" cy="2396275"/>
        </p:xfrm>
        <a:graphic>
          <a:graphicData uri="http://schemas.openxmlformats.org/drawingml/2006/table">
            <a:tbl>
              <a:tblPr firstRow="1" firstCol="1" lastRow="1" lastCol="1" bandRow="1" bandCol="1">
                <a:tableStyleId>{2D5ABB26-0587-4C30-8999-92F81FD0307C}</a:tableStyleId>
              </a:tblPr>
              <a:tblGrid>
                <a:gridCol w="1014307"/>
                <a:gridCol w="3455246"/>
                <a:gridCol w="3455246"/>
              </a:tblGrid>
              <a:tr h="296116">
                <a:tc>
                  <a:txBody>
                    <a:bodyPr/>
                    <a:lstStyle/>
                    <a:p>
                      <a:pPr marL="0" marR="0">
                        <a:spcBef>
                          <a:spcPts val="0"/>
                        </a:spcBef>
                        <a:spcAft>
                          <a:spcPts val="0"/>
                        </a:spcAft>
                      </a:pPr>
                      <a:r>
                        <a:rPr lang="en-US" sz="1600" b="1" dirty="0">
                          <a:effectLst/>
                          <a:latin typeface="+mj-lt"/>
                          <a:ea typeface="Times New Roman"/>
                          <a:cs typeface="Times New Roman" panose="02020603050405020304" pitchFamily="18" charset="0"/>
                        </a:rPr>
                        <a:t> </a:t>
                      </a:r>
                      <a:endParaRPr lang="en-US" sz="1600" dirty="0">
                        <a:effectLst/>
                        <a:latin typeface="+mj-lt"/>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600" b="1" i="1" u="sng" dirty="0" smtClean="0">
                          <a:effectLst/>
                          <a:latin typeface="+mj-lt"/>
                          <a:ea typeface="Times New Roman"/>
                          <a:cs typeface="Times New Roman" panose="02020603050405020304" pitchFamily="18" charset="0"/>
                        </a:rPr>
                        <a:t>Zoning</a:t>
                      </a:r>
                      <a:endParaRPr lang="en-US" sz="1600" dirty="0">
                        <a:effectLst/>
                        <a:latin typeface="+mj-lt"/>
                        <a:ea typeface="Times New Roman"/>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600" b="1" i="1" u="sng" dirty="0" smtClean="0">
                          <a:effectLst/>
                          <a:latin typeface="+mj-lt"/>
                          <a:ea typeface="Times New Roman"/>
                          <a:cs typeface="Times New Roman" panose="02020603050405020304" pitchFamily="18" charset="0"/>
                        </a:rPr>
                        <a:t>Use</a:t>
                      </a:r>
                      <a:endParaRPr lang="en-US" sz="1600" dirty="0">
                        <a:effectLst/>
                        <a:latin typeface="+mj-lt"/>
                        <a:ea typeface="Times New Roman"/>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473785">
                <a:tc>
                  <a:txBody>
                    <a:bodyPr/>
                    <a:lstStyle/>
                    <a:p>
                      <a:pPr marL="0" marR="0">
                        <a:spcBef>
                          <a:spcPts val="0"/>
                        </a:spcBef>
                        <a:spcAft>
                          <a:spcPts val="0"/>
                        </a:spcAft>
                      </a:pPr>
                      <a:r>
                        <a:rPr lang="en-US" sz="1600" b="1" dirty="0">
                          <a:effectLst/>
                          <a:latin typeface="+mj-lt"/>
                          <a:ea typeface="Times New Roman"/>
                          <a:cs typeface="Times New Roman" panose="02020603050405020304" pitchFamily="18" charset="0"/>
                        </a:rPr>
                        <a:t>North</a:t>
                      </a:r>
                      <a:endParaRPr lang="en-US" sz="1600" dirty="0">
                        <a:effectLst/>
                        <a:latin typeface="+mj-lt"/>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Conservation-Native Area and Residential Conservation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Crain Subdivision, Grassy Key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043">
                <a:tc>
                  <a:txBody>
                    <a:bodyPr/>
                    <a:lstStyle/>
                    <a:p>
                      <a:pPr marL="0" marR="0" algn="just">
                        <a:spcBef>
                          <a:spcPts val="0"/>
                        </a:spcBef>
                        <a:spcAft>
                          <a:spcPts val="0"/>
                        </a:spcAft>
                      </a:pPr>
                      <a:r>
                        <a:rPr lang="en-US" sz="1600" b="1">
                          <a:effectLst/>
                          <a:latin typeface="+mj-lt"/>
                          <a:ea typeface="Times New Roman"/>
                          <a:cs typeface="Times New Roman" panose="02020603050405020304" pitchFamily="18" charset="0"/>
                        </a:rPr>
                        <a:t>East</a:t>
                      </a:r>
                      <a:endParaRPr lang="en-US" sz="1600">
                        <a:effectLst/>
                        <a:latin typeface="+mj-lt"/>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Mixed Use 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Residential Medium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Residential Homes and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Vacant Lots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377">
                <a:tc>
                  <a:txBody>
                    <a:bodyPr/>
                    <a:lstStyle/>
                    <a:p>
                      <a:pPr marL="0" marR="0" algn="just">
                        <a:spcBef>
                          <a:spcPts val="0"/>
                        </a:spcBef>
                        <a:spcAft>
                          <a:spcPts val="0"/>
                        </a:spcAft>
                      </a:pPr>
                      <a:r>
                        <a:rPr lang="en-US" sz="1600" b="1">
                          <a:effectLst/>
                          <a:latin typeface="+mj-lt"/>
                          <a:ea typeface="Times New Roman"/>
                          <a:cs typeface="Times New Roman" panose="02020603050405020304" pitchFamily="18" charset="0"/>
                        </a:rPr>
                        <a:t>South</a:t>
                      </a:r>
                      <a:endParaRPr lang="en-US" sz="1600">
                        <a:effectLst/>
                        <a:latin typeface="+mj-lt"/>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Atlantic Ocean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678">
                <a:tc>
                  <a:txBody>
                    <a:bodyPr/>
                    <a:lstStyle/>
                    <a:p>
                      <a:pPr marL="0" marR="0" algn="just">
                        <a:spcBef>
                          <a:spcPts val="0"/>
                        </a:spcBef>
                        <a:spcAft>
                          <a:spcPts val="0"/>
                        </a:spcAft>
                      </a:pPr>
                      <a:r>
                        <a:rPr lang="en-US" sz="1600" b="1">
                          <a:effectLst/>
                          <a:latin typeface="+mj-lt"/>
                          <a:ea typeface="Times New Roman"/>
                          <a:cs typeface="Times New Roman" panose="02020603050405020304" pitchFamily="18" charset="0"/>
                        </a:rPr>
                        <a:t>West</a:t>
                      </a:r>
                      <a:endParaRPr lang="en-US" sz="1600">
                        <a:effectLst/>
                        <a:latin typeface="+mj-lt"/>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Mixed Use and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Residential Medium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Crain Subdivision, Hideaway Café, White Sands Inn, and Rainbow Bend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a:xfrm>
            <a:off x="457200" y="1371600"/>
            <a:ext cx="8001000" cy="106680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latin typeface="+mj-lt"/>
              </a:rPr>
              <a:t>FLUM Designation: </a:t>
            </a:r>
            <a:r>
              <a:rPr lang="en-US" dirty="0">
                <a:latin typeface="+mj-lt"/>
              </a:rPr>
              <a:t>Mixed Use Commercial (</a:t>
            </a:r>
            <a:r>
              <a:rPr lang="en-US" dirty="0" smtClean="0">
                <a:latin typeface="+mj-lt"/>
              </a:rPr>
              <a:t>MU-C)</a:t>
            </a:r>
          </a:p>
          <a:p>
            <a:r>
              <a:rPr lang="en-US" dirty="0" smtClean="0">
                <a:latin typeface="+mj-lt"/>
              </a:rPr>
              <a:t>Current Zoning: Mixed </a:t>
            </a:r>
            <a:r>
              <a:rPr lang="en-US" dirty="0">
                <a:latin typeface="+mj-lt"/>
              </a:rPr>
              <a:t>Use (</a:t>
            </a:r>
            <a:r>
              <a:rPr lang="en-US" dirty="0" smtClean="0">
                <a:latin typeface="+mj-lt"/>
              </a:rPr>
              <a:t>MU)</a:t>
            </a:r>
          </a:p>
        </p:txBody>
      </p:sp>
    </p:spTree>
    <p:extLst>
      <p:ext uri="{BB962C8B-B14F-4D97-AF65-F5344CB8AC3E}">
        <p14:creationId xmlns:p14="http://schemas.microsoft.com/office/powerpoint/2010/main" val="3825997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408"/>
            <a:ext cx="8229600" cy="990600"/>
          </a:xfrm>
        </p:spPr>
        <p:txBody>
          <a:bodyPr anchor="ctr"/>
          <a:lstStyle/>
          <a:p>
            <a:r>
              <a:rPr lang="en-US" dirty="0" smtClean="0"/>
              <a:t>Future Land Use Map Designation</a:t>
            </a:r>
            <a:endParaRPr lang="en-US" dirty="0"/>
          </a:p>
        </p:txBody>
      </p:sp>
      <p:pic>
        <p:nvPicPr>
          <p:cNvPr id="4" name="Picture 3" descr="H:\Planning\00370980-000000 58162 Overseas Hwy\2019 CUP\GIS\GIS - 3 contiguous three parcels\FLU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115008"/>
            <a:ext cx="6705599" cy="5209592"/>
          </a:xfrm>
          <a:prstGeom prst="rect">
            <a:avLst/>
          </a:prstGeom>
          <a:noFill/>
          <a:ln w="19050">
            <a:solidFill>
              <a:schemeClr val="tx1"/>
            </a:solidFill>
          </a:ln>
        </p:spPr>
      </p:pic>
    </p:spTree>
    <p:extLst>
      <p:ext uri="{BB962C8B-B14F-4D97-AF65-F5344CB8AC3E}">
        <p14:creationId xmlns:p14="http://schemas.microsoft.com/office/powerpoint/2010/main" val="3283671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90600"/>
          </a:xfrm>
        </p:spPr>
        <p:txBody>
          <a:bodyPr anchor="ctr"/>
          <a:lstStyle/>
          <a:p>
            <a:r>
              <a:rPr lang="en-US" dirty="0" smtClean="0"/>
              <a:t>Current Zoning</a:t>
            </a:r>
            <a:endParaRPr lang="en-US" dirty="0"/>
          </a:p>
        </p:txBody>
      </p:sp>
      <p:pic>
        <p:nvPicPr>
          <p:cNvPr id="5" name="Picture 4" descr="H:\Planning\00370980-000000 58162 Overseas Hwy\2019 CUP\GIS\GIS - 3 contiguous three parcels\Zon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00" y="1133007"/>
            <a:ext cx="6934200" cy="5257800"/>
          </a:xfrm>
          <a:prstGeom prst="rect">
            <a:avLst/>
          </a:prstGeom>
          <a:noFill/>
          <a:ln w="19050">
            <a:solidFill>
              <a:schemeClr val="tx1"/>
            </a:solidFill>
          </a:ln>
        </p:spPr>
      </p:pic>
    </p:spTree>
    <p:extLst>
      <p:ext uri="{BB962C8B-B14F-4D97-AF65-F5344CB8AC3E}">
        <p14:creationId xmlns:p14="http://schemas.microsoft.com/office/powerpoint/2010/main" val="1863632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90600"/>
          </a:xfrm>
        </p:spPr>
        <p:txBody>
          <a:bodyPr anchor="ctr"/>
          <a:lstStyle/>
          <a:p>
            <a:r>
              <a:rPr lang="en-US" dirty="0" smtClean="0"/>
              <a:t>FEMA Flood Zones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43000"/>
            <a:ext cx="6858000" cy="5334000"/>
          </a:xfrm>
          <a:prstGeom prst="rect">
            <a:avLst/>
          </a:prstGeom>
          <a:ln w="19050">
            <a:solidFill>
              <a:schemeClr val="tx1"/>
            </a:solidFill>
          </a:ln>
        </p:spPr>
      </p:pic>
    </p:spTree>
    <p:extLst>
      <p:ext uri="{BB962C8B-B14F-4D97-AF65-F5344CB8AC3E}">
        <p14:creationId xmlns:p14="http://schemas.microsoft.com/office/powerpoint/2010/main" val="1396962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91400" cy="990600"/>
          </a:xfrm>
        </p:spPr>
        <p:txBody>
          <a:bodyPr anchor="ctr">
            <a:normAutofit fontScale="90000"/>
          </a:bodyPr>
          <a:lstStyle/>
          <a:p>
            <a:r>
              <a:rPr lang="en-US" dirty="0" smtClean="0"/>
              <a:t>Threatened &amp; Endangered Species – Turtle Nesting Beach</a:t>
            </a:r>
            <a:endParaRPr lang="en-US" dirty="0"/>
          </a:p>
        </p:txBody>
      </p:sp>
      <p:pic>
        <p:nvPicPr>
          <p:cNvPr id="4" name="Picture 3" descr="H:\Planning\00370980-000000 58162 Overseas Hwy\2019 CUP\GIS\GIS - 3 contiguous three parcels\Turtle Beach Buffer.jpg"/>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71731"/>
            <a:ext cx="6553200" cy="5257800"/>
          </a:xfrm>
          <a:prstGeom prst="rect">
            <a:avLst/>
          </a:prstGeom>
          <a:noFill/>
          <a:ln w="19050">
            <a:solidFill>
              <a:schemeClr val="tx1"/>
            </a:solidFill>
          </a:ln>
        </p:spPr>
      </p:pic>
    </p:spTree>
    <p:extLst>
      <p:ext uri="{BB962C8B-B14F-4D97-AF65-F5344CB8AC3E}">
        <p14:creationId xmlns:p14="http://schemas.microsoft.com/office/powerpoint/2010/main" val="12971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Existing Conditions</a:t>
            </a:r>
            <a:endParaRPr lang="en-US" dirty="0"/>
          </a:p>
        </p:txBody>
      </p:sp>
      <p:sp>
        <p:nvSpPr>
          <p:cNvPr id="3" name="Content Placeholder 2"/>
          <p:cNvSpPr>
            <a:spLocks noGrp="1"/>
          </p:cNvSpPr>
          <p:nvPr>
            <p:ph sz="quarter" idx="1"/>
          </p:nvPr>
        </p:nvSpPr>
        <p:spPr>
          <a:xfrm>
            <a:off x="457200" y="1143000"/>
            <a:ext cx="8001000" cy="5181600"/>
          </a:xfrm>
        </p:spPr>
        <p:txBody>
          <a:bodyPr>
            <a:normAutofit/>
          </a:bodyPr>
          <a:lstStyle/>
          <a:p>
            <a:r>
              <a:rPr lang="en-US" dirty="0" smtClean="0"/>
              <a:t>Three (3) previously </a:t>
            </a:r>
            <a:r>
              <a:rPr lang="en-US" dirty="0"/>
              <a:t>contiguous developed lots now consolidated into one </a:t>
            </a:r>
            <a:r>
              <a:rPr lang="en-US" dirty="0" smtClean="0"/>
              <a:t>RE No. 00370940-000000</a:t>
            </a:r>
            <a:r>
              <a:rPr lang="en-US" dirty="0"/>
              <a:t>. </a:t>
            </a:r>
            <a:endParaRPr lang="en-US" dirty="0" smtClean="0"/>
          </a:p>
          <a:p>
            <a:r>
              <a:rPr lang="en-US" dirty="0" smtClean="0"/>
              <a:t>Developed</a:t>
            </a:r>
            <a:r>
              <a:rPr lang="en-US" dirty="0"/>
              <a:t>, </a:t>
            </a:r>
            <a:r>
              <a:rPr lang="en-US" dirty="0" smtClean="0"/>
              <a:t>formerly </a:t>
            </a:r>
            <a:r>
              <a:rPr lang="en-US" dirty="0"/>
              <a:t>the location of Casa Del Sol Resort and the Yellowtail </a:t>
            </a:r>
            <a:r>
              <a:rPr lang="en-US" dirty="0" smtClean="0"/>
              <a:t>Inn.</a:t>
            </a:r>
          </a:p>
          <a:p>
            <a:r>
              <a:rPr lang="en-US" dirty="0" smtClean="0"/>
              <a:t>Casa </a:t>
            </a:r>
            <a:r>
              <a:rPr lang="en-US" dirty="0"/>
              <a:t>Del Sol and portions of the Yellowtail </a:t>
            </a:r>
            <a:r>
              <a:rPr lang="en-US" dirty="0" smtClean="0"/>
              <a:t>Inn partially </a:t>
            </a:r>
            <a:r>
              <a:rPr lang="en-US" dirty="0"/>
              <a:t>rehabilitated. </a:t>
            </a:r>
            <a:endParaRPr lang="en-US" dirty="0" smtClean="0"/>
          </a:p>
          <a:p>
            <a:endParaRPr lang="en-US" dirty="0"/>
          </a:p>
          <a:p>
            <a:r>
              <a:rPr lang="en-US" dirty="0" smtClean="0"/>
              <a:t>Transient </a:t>
            </a:r>
            <a:r>
              <a:rPr lang="en-US" dirty="0"/>
              <a:t>Units:    </a:t>
            </a:r>
            <a:endParaRPr lang="en-US" dirty="0" smtClean="0"/>
          </a:p>
          <a:p>
            <a:pPr lvl="2"/>
            <a:r>
              <a:rPr lang="en-US" dirty="0" smtClean="0"/>
              <a:t>23 </a:t>
            </a:r>
            <a:r>
              <a:rPr lang="en-US" dirty="0"/>
              <a:t>(three properties and two motels)</a:t>
            </a:r>
          </a:p>
          <a:p>
            <a:r>
              <a:rPr lang="en-US" dirty="0"/>
              <a:t>Commercial FLA: </a:t>
            </a:r>
            <a:endParaRPr lang="en-US" dirty="0" smtClean="0"/>
          </a:p>
          <a:p>
            <a:pPr lvl="2"/>
            <a:r>
              <a:rPr lang="en-US" dirty="0" smtClean="0"/>
              <a:t>2,674 </a:t>
            </a:r>
            <a:r>
              <a:rPr lang="en-US" dirty="0"/>
              <a:t>SF</a:t>
            </a:r>
          </a:p>
          <a:p>
            <a:pPr marL="0" indent="0">
              <a:buNone/>
            </a:pPr>
            <a:endParaRPr lang="en-US" dirty="0" smtClean="0"/>
          </a:p>
        </p:txBody>
      </p:sp>
    </p:spTree>
    <p:extLst>
      <p:ext uri="{BB962C8B-B14F-4D97-AF65-F5344CB8AC3E}">
        <p14:creationId xmlns:p14="http://schemas.microsoft.com/office/powerpoint/2010/main" val="6540010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2668</TotalTime>
  <Words>1247</Words>
  <Application>Microsoft Office PowerPoint</Application>
  <PresentationFormat>On-screen Show (4:3)</PresentationFormat>
  <Paragraphs>148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Bookman Old Style</vt:lpstr>
      <vt:lpstr>Calibri</vt:lpstr>
      <vt:lpstr>Gill Sans MT</vt:lpstr>
      <vt:lpstr>Times New Roman</vt:lpstr>
      <vt:lpstr>Wingdings</vt:lpstr>
      <vt:lpstr>Wingdings 3</vt:lpstr>
      <vt:lpstr>Origin</vt:lpstr>
      <vt:lpstr>Application For: A Conditional Use for  Grassy Key Resort Group, LLC</vt:lpstr>
      <vt:lpstr>Applicant/Owner: Grassy Key Resort Group, LLC Agent:        Lesley Rhyne</vt:lpstr>
      <vt:lpstr>Location Map</vt:lpstr>
      <vt:lpstr>Surrounding Zoning and Uses</vt:lpstr>
      <vt:lpstr>Future Land Use Map Designation</vt:lpstr>
      <vt:lpstr>Current Zoning</vt:lpstr>
      <vt:lpstr>FEMA Flood Zones</vt:lpstr>
      <vt:lpstr>Threatened &amp; Endangered Species – Turtle Nesting Beach</vt:lpstr>
      <vt:lpstr>Existing Conditions</vt:lpstr>
      <vt:lpstr>Proposed Use</vt:lpstr>
      <vt:lpstr>Proposed Site Plan</vt:lpstr>
      <vt:lpstr>Proposed Site Plan</vt:lpstr>
      <vt:lpstr>Transient Units</vt:lpstr>
      <vt:lpstr>Grassy Key Inn Project</vt:lpstr>
      <vt:lpstr>Compliance</vt:lpstr>
      <vt:lpstr>Conclusion</vt:lpstr>
      <vt:lpstr>Recommendation</vt:lpstr>
      <vt:lpstr>Conditions of Approval</vt:lpstr>
      <vt:lpstr>Conditions of Approval (continued)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For: A Conditional Use for Coconut Key</dc:title>
  <dc:creator>Brian Shea</dc:creator>
  <cp:lastModifiedBy>George Garrett</cp:lastModifiedBy>
  <cp:revision>87</cp:revision>
  <cp:lastPrinted>2019-01-28T22:14:09Z</cp:lastPrinted>
  <dcterms:created xsi:type="dcterms:W3CDTF">2014-05-19T14:04:43Z</dcterms:created>
  <dcterms:modified xsi:type="dcterms:W3CDTF">2019-05-14T20:26:34Z</dcterms:modified>
</cp:coreProperties>
</file>