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6" r:id="rId2"/>
    <p:sldId id="269" r:id="rId3"/>
    <p:sldId id="261" r:id="rId4"/>
    <p:sldId id="271" r:id="rId5"/>
    <p:sldId id="273" r:id="rId6"/>
    <p:sldId id="272" r:id="rId7"/>
    <p:sldId id="274" r:id="rId8"/>
    <p:sldId id="267" r:id="rId9"/>
    <p:sldId id="268" r:id="rId10"/>
    <p:sldId id="264" r:id="rId11"/>
    <p:sldId id="270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4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9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5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1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933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6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9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18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1/12/2023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ast.noaa.gov/slr/#/layer/slr/0/-9012455.083744986/2845618.971118887/14/satellite/none/1/2050/interHigh/midAccre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onroecounty-fl.maps.arcgis.com/apps/webappviewer/index.html?id=470784a6537b401f80e26ff4885ea2a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CEC5C3-D90D-46AA-6BF0-9DFF6D380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6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4F9AC86-9ECE-1364-03E7-7B0F80872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71" y="0"/>
            <a:ext cx="9362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4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EE0B4B-9E27-9382-D8E9-0A535C2D94C7}"/>
              </a:ext>
            </a:extLst>
          </p:cNvPr>
          <p:cNvSpPr txBox="1">
            <a:spLocks/>
          </p:cNvSpPr>
          <p:nvPr/>
        </p:nvSpPr>
        <p:spPr>
          <a:xfrm>
            <a:off x="151002" y="411061"/>
            <a:ext cx="11732171" cy="62105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coast.noaa.gov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slr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/#/layer/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slr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/0/-9012455.083744986/2845618.971118887/14/satellite/none/1/2050/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interHigh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midAccretion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monroecounty-fl.maps.arcgis.com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/apps/</a:t>
            </a:r>
            <a:r>
              <a:rPr lang="en-US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webappviewer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index.html?id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n-US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470784a6537b401f80e26ff4885ea2a4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86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9C4778-BEF9-78B6-9A57-3857FA0C8577}"/>
              </a:ext>
            </a:extLst>
          </p:cNvPr>
          <p:cNvSpPr txBox="1"/>
          <p:nvPr/>
        </p:nvSpPr>
        <p:spPr>
          <a:xfrm>
            <a:off x="3268238" y="2644170"/>
            <a:ext cx="5655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18088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BF7FCAC-3015-C5B8-AAA9-F11E266F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847725"/>
            <a:ext cx="5686425" cy="516255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EE0B4B-9E27-9382-D8E9-0A535C2D94C7}"/>
              </a:ext>
            </a:extLst>
          </p:cNvPr>
          <p:cNvSpPr txBox="1">
            <a:spLocks/>
          </p:cNvSpPr>
          <p:nvPr/>
        </p:nvSpPr>
        <p:spPr>
          <a:xfrm>
            <a:off x="7067333" y="3027988"/>
            <a:ext cx="4815840" cy="35935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objective of the ABC grant is to strengthen community by fostering relationships between artists, arts organizations and civic organizations within the Florida Keys to generate greater cultural equity.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89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AA1686-320E-3310-94B3-975EC939F0F0}"/>
              </a:ext>
            </a:extLst>
          </p:cNvPr>
          <p:cNvGrpSpPr/>
          <p:nvPr/>
        </p:nvGrpSpPr>
        <p:grpSpPr>
          <a:xfrm>
            <a:off x="0" y="856664"/>
            <a:ext cx="12192000" cy="5278895"/>
            <a:chOff x="0" y="789552"/>
            <a:chExt cx="12192000" cy="5278895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73D3D8-F4A2-F9FD-A80C-310329375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789552"/>
              <a:ext cx="12192000" cy="527889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322B57-73C1-4298-1BF6-42EB4B917CC7}"/>
                </a:ext>
              </a:extLst>
            </p:cNvPr>
            <p:cNvSpPr/>
            <p:nvPr/>
          </p:nvSpPr>
          <p:spPr>
            <a:xfrm>
              <a:off x="8589641" y="797941"/>
              <a:ext cx="1651518" cy="7557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4593E0-950C-2518-713E-602E8D19FAC2}"/>
                </a:ext>
              </a:extLst>
            </p:cNvPr>
            <p:cNvSpPr/>
            <p:nvPr/>
          </p:nvSpPr>
          <p:spPr>
            <a:xfrm>
              <a:off x="2106350" y="797941"/>
              <a:ext cx="2284574" cy="85469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CFABD-28EF-8A8C-58BA-554A12E09776}"/>
              </a:ext>
            </a:extLst>
          </p:cNvPr>
          <p:cNvSpPr/>
          <p:nvPr/>
        </p:nvSpPr>
        <p:spPr>
          <a:xfrm>
            <a:off x="1910206" y="781278"/>
            <a:ext cx="2549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Equality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D3E4B5-B998-2C80-95EE-98A8D8C787BD}"/>
              </a:ext>
            </a:extLst>
          </p:cNvPr>
          <p:cNvSpPr/>
          <p:nvPr/>
        </p:nvSpPr>
        <p:spPr>
          <a:xfrm>
            <a:off x="8277720" y="781278"/>
            <a:ext cx="2004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4224956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EE0B4B-9E27-9382-D8E9-0A535C2D94C7}"/>
              </a:ext>
            </a:extLst>
          </p:cNvPr>
          <p:cNvSpPr txBox="1">
            <a:spLocks/>
          </p:cNvSpPr>
          <p:nvPr/>
        </p:nvSpPr>
        <p:spPr>
          <a:xfrm>
            <a:off x="389305" y="393845"/>
            <a:ext cx="11413390" cy="35935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new report published by the </a:t>
            </a:r>
            <a:r>
              <a:rPr lang="en-US" b="1" dirty="0"/>
              <a:t>US Water Alliance, Water Rising: Equitable Approaches to Urban Flooding</a:t>
            </a:r>
            <a:r>
              <a:rPr lang="en-US" dirty="0"/>
              <a:t>, details five priority actions that water professionals and communities can take together to advance equitable flood resilience:</a:t>
            </a:r>
          </a:p>
          <a:p>
            <a:r>
              <a:rPr lang="en-US" dirty="0"/>
              <a:t>1. Use data to identify risks, assets and community vulnerabilities.</a:t>
            </a:r>
          </a:p>
          <a:p>
            <a:r>
              <a:rPr lang="en-US" dirty="0"/>
              <a:t>2. Commit to ongoing and meaningful community engagement.</a:t>
            </a:r>
          </a:p>
          <a:p>
            <a:r>
              <a:rPr lang="en-US" dirty="0"/>
              <a:t>3. Set a proactive vision and build strategic alignment.</a:t>
            </a:r>
          </a:p>
          <a:p>
            <a:r>
              <a:rPr lang="en-US" dirty="0"/>
              <a:t>4. Fully incorporate equity into resilience planning processes.</a:t>
            </a:r>
          </a:p>
          <a:p>
            <a:r>
              <a:rPr lang="en-US" dirty="0"/>
              <a:t>5. Target investments in vulnerable communities.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6CD3E04E-8CDF-73EE-EBDA-6CD14B791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13" y="4908110"/>
            <a:ext cx="3899774" cy="19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7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EE0B4B-9E27-9382-D8E9-0A535C2D94C7}"/>
              </a:ext>
            </a:extLst>
          </p:cNvPr>
          <p:cNvSpPr txBox="1">
            <a:spLocks/>
          </p:cNvSpPr>
          <p:nvPr/>
        </p:nvSpPr>
        <p:spPr>
          <a:xfrm>
            <a:off x="389305" y="393845"/>
            <a:ext cx="11413390" cy="35935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disaster programs are in place to ease the burden of those affected but can actually widen structural inequalities and contribute to slower recoveries for vulnerable populations.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recent study in Social Problems found that in counties with disaster damages of at least $10 billion from 1999 to 2013, white households gained an average of $126,000 in wealth, while Black and Hispanic households lost an average of $27,000 and $29,000, respectively.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study determined that federal post-disaster assistance contributes to rather than mitigates this phenomenon.</a:t>
            </a:r>
          </a:p>
        </p:txBody>
      </p:sp>
    </p:spTree>
    <p:extLst>
      <p:ext uri="{BB962C8B-B14F-4D97-AF65-F5344CB8AC3E}">
        <p14:creationId xmlns:p14="http://schemas.microsoft.com/office/powerpoint/2010/main" val="370480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 descr="Diagram, shape&#10;&#10;Description automatically generated">
            <a:extLst>
              <a:ext uri="{FF2B5EF4-FFF2-40B4-BE49-F238E27FC236}">
                <a16:creationId xmlns:a16="http://schemas.microsoft.com/office/drawing/2014/main" id="{0AC7CBFE-C01A-337E-65C7-EF2E16D50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95" y="132549"/>
            <a:ext cx="5094516" cy="6592902"/>
          </a:xfrm>
          <a:prstGeom prst="rect">
            <a:avLst/>
          </a:prstGeom>
        </p:spPr>
      </p:pic>
      <p:pic>
        <p:nvPicPr>
          <p:cNvPr id="7" name="Picture 6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0C8719B3-E90D-05A7-9176-08D53C04FC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8221" r="11689" b="13275"/>
          <a:stretch/>
        </p:blipFill>
        <p:spPr>
          <a:xfrm>
            <a:off x="132289" y="121288"/>
            <a:ext cx="5008877" cy="6598449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D8DD5E55-96A2-787D-D382-08984B890B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49706" r="10470" b="10838"/>
          <a:stretch/>
        </p:blipFill>
        <p:spPr>
          <a:xfrm>
            <a:off x="4814853" y="3166363"/>
            <a:ext cx="5526108" cy="35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54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64BB334-D4E8-6297-16CE-E577694EE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" y="1026367"/>
            <a:ext cx="12013163" cy="4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0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4BB334-D4E8-6297-16CE-E577694EE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7102" y="84675"/>
            <a:ext cx="7557796" cy="66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82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EAD378E0-B268-7CE2-0953-884034B2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75" b="9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4AB77-3A76-475D-096D-16BCD2009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49" t="14591" r="18670" b="3095"/>
          <a:stretch/>
        </p:blipFill>
        <p:spPr>
          <a:xfrm>
            <a:off x="3195136" y="225493"/>
            <a:ext cx="8690995" cy="6407014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1F231DD-C492-1479-FB20-CB49DEE40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6" y="374784"/>
            <a:ext cx="2952244" cy="14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5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JuxtaposeVTI">
  <a:themeElements>
    <a:clrScheme name="AnalogousFromLightSeedLeftStep">
      <a:dk1>
        <a:srgbClr val="000000"/>
      </a:dk1>
      <a:lt1>
        <a:srgbClr val="FFFFFF"/>
      </a:lt1>
      <a:dk2>
        <a:srgbClr val="23393E"/>
      </a:dk2>
      <a:lt2>
        <a:srgbClr val="E6E8E2"/>
      </a:lt2>
      <a:accent1>
        <a:srgbClr val="A696C7"/>
      </a:accent1>
      <a:accent2>
        <a:srgbClr val="7E83BA"/>
      </a:accent2>
      <a:accent3>
        <a:srgbClr val="8CA6C1"/>
      </a:accent3>
      <a:accent4>
        <a:srgbClr val="79ADB2"/>
      </a:accent4>
      <a:accent5>
        <a:srgbClr val="82AD9F"/>
      </a:accent5>
      <a:accent6>
        <a:srgbClr val="77AF85"/>
      </a:accent6>
      <a:hlink>
        <a:srgbClr val="778953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7488</TotalTime>
  <Words>267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Demi Cond</vt:lpstr>
      <vt:lpstr>Franklin Gothic Medium</vt:lpstr>
      <vt:lpstr>Wingdings</vt:lpstr>
      <vt:lpstr>JuxtaposeVTI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Beautiful Benchmarks</dc:title>
  <dc:creator>Brian Shea</dc:creator>
  <cp:lastModifiedBy>Maria Covelli</cp:lastModifiedBy>
  <cp:revision>7</cp:revision>
  <dcterms:created xsi:type="dcterms:W3CDTF">2022-05-04T12:47:09Z</dcterms:created>
  <dcterms:modified xsi:type="dcterms:W3CDTF">2023-01-12T13:00:31Z</dcterms:modified>
</cp:coreProperties>
</file>